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3" r:id="rId4"/>
    <p:sldId id="258" r:id="rId5"/>
    <p:sldId id="259" r:id="rId6"/>
    <p:sldId id="260" r:id="rId7"/>
    <p:sldId id="263" r:id="rId8"/>
    <p:sldId id="267" r:id="rId9"/>
    <p:sldId id="266" r:id="rId10"/>
    <p:sldId id="265" r:id="rId11"/>
    <p:sldId id="264" r:id="rId12"/>
    <p:sldId id="261" r:id="rId13"/>
    <p:sldId id="282" r:id="rId14"/>
    <p:sldId id="281" r:id="rId15"/>
    <p:sldId id="280" r:id="rId16"/>
    <p:sldId id="279" r:id="rId17"/>
    <p:sldId id="278" r:id="rId18"/>
    <p:sldId id="276" r:id="rId19"/>
    <p:sldId id="277" r:id="rId20"/>
    <p:sldId id="275" r:id="rId21"/>
    <p:sldId id="274" r:id="rId22"/>
    <p:sldId id="262" r:id="rId23"/>
    <p:sldId id="273" r:id="rId24"/>
    <p:sldId id="272" r:id="rId25"/>
    <p:sldId id="271" r:id="rId26"/>
    <p:sldId id="270" r:id="rId27"/>
    <p:sldId id="26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54A4C0-B40D-4774-AAB5-93749F12569C}"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767BE-A568-412F-92BA-CBAFA09C5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4A4C0-B40D-4774-AAB5-93749F12569C}"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767BE-A568-412F-92BA-CBAFA09C5E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4A4C0-B40D-4774-AAB5-93749F12569C}"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767BE-A568-412F-92BA-CBAFA09C5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4A4C0-B40D-4774-AAB5-93749F12569C}"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767BE-A568-412F-92BA-CBAFA09C5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54A4C0-B40D-4774-AAB5-93749F12569C}"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767BE-A568-412F-92BA-CBAFA09C5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54A4C0-B40D-4774-AAB5-93749F12569C}" type="datetimeFigureOut">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767BE-A568-412F-92BA-CBAFA09C5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54A4C0-B40D-4774-AAB5-93749F12569C}" type="datetimeFigureOut">
              <a:rPr lang="en-US" smtClean="0"/>
              <a:t>5/19/2014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2767BE-A568-412F-92BA-CBAFA09C5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54A4C0-B40D-4774-AAB5-93749F12569C}" type="datetimeFigureOut">
              <a:rPr lang="en-US" smtClean="0"/>
              <a:t>5/19/2014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2767BE-A568-412F-92BA-CBAFA09C5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4A4C0-B40D-4774-AAB5-93749F12569C}" type="datetimeFigureOut">
              <a:rPr lang="en-US" smtClean="0"/>
              <a:t>5/19/2014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767BE-A568-412F-92BA-CBAFA09C5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4A4C0-B40D-4774-AAB5-93749F12569C}" type="datetimeFigureOut">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767BE-A568-412F-92BA-CBAFA09C5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4A4C0-B40D-4774-AAB5-93749F12569C}" type="datetimeFigureOut">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767BE-A568-412F-92BA-CBAFA09C5E13}"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2154A4C0-B40D-4774-AAB5-93749F12569C}" type="datetimeFigureOut">
              <a:rPr lang="en-US" smtClean="0"/>
              <a:t>5/19/2014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8C2767BE-A568-412F-92BA-CBAFA09C5E13}"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3.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5.wmf"/></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17.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18.wmf"/></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19.wmf"/><Relationship Id="rId4" Type="http://schemas.openxmlformats.org/officeDocument/2006/relationships/oleObject" Target="../embeddings/oleObject19.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20.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1.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2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23.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24.wmf"/></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828800"/>
            <a:ext cx="7117180" cy="1470025"/>
          </a:xfrm>
        </p:spPr>
        <p:txBody>
          <a:bodyPr/>
          <a:lstStyle/>
          <a:p>
            <a:pPr algn="ctr"/>
            <a:r>
              <a:rPr lang="en-US" sz="4800" dirty="0" smtClean="0"/>
              <a:t>Quadratics              B-I-N-G-O</a:t>
            </a:r>
            <a:endParaRPr lang="en-US" sz="4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34255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7</a:t>
            </a:r>
            <a:endParaRPr lang="en-US" dirty="0"/>
          </a:p>
        </p:txBody>
      </p:sp>
      <p:sp>
        <p:nvSpPr>
          <p:cNvPr id="3" name="Content Placeholder 2"/>
          <p:cNvSpPr>
            <a:spLocks noGrp="1"/>
          </p:cNvSpPr>
          <p:nvPr>
            <p:ph idx="1"/>
          </p:nvPr>
        </p:nvSpPr>
        <p:spPr>
          <a:xfrm>
            <a:off x="914400" y="609600"/>
            <a:ext cx="7125112" cy="4051437"/>
          </a:xfrm>
        </p:spPr>
        <p:txBody>
          <a:bodyPr>
            <a:normAutofit/>
          </a:bodyPr>
          <a:lstStyle/>
          <a:p>
            <a:pPr marL="0" indent="0">
              <a:buNone/>
            </a:pPr>
            <a:r>
              <a:rPr lang="en-US" sz="3600" dirty="0" smtClean="0"/>
              <a:t>Solve using the quadratic formula 7 –8x</a:t>
            </a:r>
            <a:r>
              <a:rPr lang="en-US" sz="3600" baseline="30000" dirty="0" smtClean="0"/>
              <a:t>2</a:t>
            </a:r>
            <a:r>
              <a:rPr lang="en-US" sz="3600" dirty="0" smtClean="0"/>
              <a:t> = 6x + 16</a:t>
            </a:r>
            <a:endParaRPr lang="en-US" sz="3600" dirty="0"/>
          </a:p>
        </p:txBody>
      </p:sp>
      <p:sp>
        <p:nvSpPr>
          <p:cNvPr id="4" name="Title 1"/>
          <p:cNvSpPr txBox="1">
            <a:spLocks/>
          </p:cNvSpPr>
          <p:nvPr/>
        </p:nvSpPr>
        <p:spPr>
          <a:xfrm>
            <a:off x="4724400" y="4419600"/>
            <a:ext cx="3505199"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3471819115"/>
              </p:ext>
            </p:extLst>
          </p:nvPr>
        </p:nvGraphicFramePr>
        <p:xfrm>
          <a:off x="2667000" y="3819655"/>
          <a:ext cx="3505200" cy="2124364"/>
        </p:xfrm>
        <a:graphic>
          <a:graphicData uri="http://schemas.openxmlformats.org/presentationml/2006/ole">
            <mc:AlternateContent xmlns:mc="http://schemas.openxmlformats.org/markup-compatibility/2006">
              <mc:Choice xmlns:v="urn:schemas-microsoft-com:vml" Requires="v">
                <p:oleObj spid="_x0000_s17411" name="Equation" r:id="rId3" imgW="838080" imgH="507960" progId="Equation.3">
                  <p:embed/>
                </p:oleObj>
              </mc:Choice>
              <mc:Fallback>
                <p:oleObj name="Equation" r:id="rId3" imgW="838080" imgH="507960" progId="Equation.3">
                  <p:embed/>
                  <p:pic>
                    <p:nvPicPr>
                      <p:cNvPr id="0" name=""/>
                      <p:cNvPicPr/>
                      <p:nvPr/>
                    </p:nvPicPr>
                    <p:blipFill>
                      <a:blip r:embed="rId4"/>
                      <a:stretch>
                        <a:fillRect/>
                      </a:stretch>
                    </p:blipFill>
                    <p:spPr>
                      <a:xfrm>
                        <a:off x="2667000" y="3819655"/>
                        <a:ext cx="3505200" cy="2124364"/>
                      </a:xfrm>
                      <a:prstGeom prst="rect">
                        <a:avLst/>
                      </a:prstGeom>
                    </p:spPr>
                  </p:pic>
                </p:oleObj>
              </mc:Fallback>
            </mc:AlternateContent>
          </a:graphicData>
        </a:graphic>
      </p:graphicFrame>
    </p:spTree>
    <p:extLst>
      <p:ext uri="{BB962C8B-B14F-4D97-AF65-F5344CB8AC3E}">
        <p14:creationId xmlns:p14="http://schemas.microsoft.com/office/powerpoint/2010/main" val="206324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8</a:t>
            </a:r>
            <a:endParaRPr lang="en-US" dirty="0"/>
          </a:p>
        </p:txBody>
      </p:sp>
      <p:sp>
        <p:nvSpPr>
          <p:cNvPr id="3" name="Content Placeholder 2"/>
          <p:cNvSpPr>
            <a:spLocks noGrp="1"/>
          </p:cNvSpPr>
          <p:nvPr>
            <p:ph idx="1"/>
          </p:nvPr>
        </p:nvSpPr>
        <p:spPr>
          <a:xfrm>
            <a:off x="990600" y="1600200"/>
            <a:ext cx="7125112" cy="4051437"/>
          </a:xfrm>
        </p:spPr>
        <p:txBody>
          <a:bodyPr>
            <a:normAutofit/>
          </a:bodyPr>
          <a:lstStyle/>
          <a:p>
            <a:pPr marL="0" indent="0">
              <a:buNone/>
            </a:pPr>
            <a:r>
              <a:rPr lang="en-US" sz="3600" dirty="0" smtClean="0"/>
              <a:t>Solve by graphing in vertex form</a:t>
            </a:r>
            <a:r>
              <a:rPr lang="en-US" sz="3600" dirty="0"/>
              <a:t> </a:t>
            </a:r>
            <a:r>
              <a:rPr lang="en-US" sz="3600" dirty="0" smtClean="0"/>
              <a:t>y = (x + 5)</a:t>
            </a:r>
            <a:r>
              <a:rPr lang="en-US" sz="3600" baseline="30000" dirty="0" smtClean="0"/>
              <a:t>2</a:t>
            </a:r>
            <a:r>
              <a:rPr lang="en-US" sz="3600" dirty="0" smtClean="0"/>
              <a:t> - 1  </a:t>
            </a:r>
            <a:endParaRPr lang="en-US" sz="3600" dirty="0"/>
          </a:p>
          <a:p>
            <a:pPr marL="0" indent="0">
              <a:buNone/>
            </a:pPr>
            <a:endParaRPr lang="en-US" sz="3600" dirty="0"/>
          </a:p>
        </p:txBody>
      </p:sp>
      <p:sp>
        <p:nvSpPr>
          <p:cNvPr id="4" name="Title 1"/>
          <p:cNvSpPr txBox="1">
            <a:spLocks/>
          </p:cNvSpPr>
          <p:nvPr/>
        </p:nvSpPr>
        <p:spPr>
          <a:xfrm>
            <a:off x="4724401" y="4419600"/>
            <a:ext cx="24384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2473454362"/>
              </p:ext>
            </p:extLst>
          </p:nvPr>
        </p:nvGraphicFramePr>
        <p:xfrm>
          <a:off x="2819399" y="4178300"/>
          <a:ext cx="4315759" cy="1384300"/>
        </p:xfrm>
        <a:graphic>
          <a:graphicData uri="http://schemas.openxmlformats.org/presentationml/2006/ole">
            <mc:AlternateContent xmlns:mc="http://schemas.openxmlformats.org/markup-compatibility/2006">
              <mc:Choice xmlns:v="urn:schemas-microsoft-com:vml" Requires="v">
                <p:oleObj spid="_x0000_s18435" name="Equation" r:id="rId3" imgW="672840" imgH="215640" progId="Equation.3">
                  <p:embed/>
                </p:oleObj>
              </mc:Choice>
              <mc:Fallback>
                <p:oleObj name="Equation" r:id="rId3" imgW="672840" imgH="215640" progId="Equation.3">
                  <p:embed/>
                  <p:pic>
                    <p:nvPicPr>
                      <p:cNvPr id="0" name=""/>
                      <p:cNvPicPr/>
                      <p:nvPr/>
                    </p:nvPicPr>
                    <p:blipFill>
                      <a:blip r:embed="rId4"/>
                      <a:stretch>
                        <a:fillRect/>
                      </a:stretch>
                    </p:blipFill>
                    <p:spPr>
                      <a:xfrm>
                        <a:off x="2819399" y="4178300"/>
                        <a:ext cx="4315759" cy="1384300"/>
                      </a:xfrm>
                      <a:prstGeom prst="rect">
                        <a:avLst/>
                      </a:prstGeom>
                    </p:spPr>
                  </p:pic>
                </p:oleObj>
              </mc:Fallback>
            </mc:AlternateContent>
          </a:graphicData>
        </a:graphic>
      </p:graphicFrame>
    </p:spTree>
    <p:extLst>
      <p:ext uri="{BB962C8B-B14F-4D97-AF65-F5344CB8AC3E}">
        <p14:creationId xmlns:p14="http://schemas.microsoft.com/office/powerpoint/2010/main" val="1930608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9 </a:t>
            </a:r>
            <a:endParaRPr lang="en-US" dirty="0"/>
          </a:p>
        </p:txBody>
      </p:sp>
      <p:sp>
        <p:nvSpPr>
          <p:cNvPr id="3" name="Content Placeholder 2"/>
          <p:cNvSpPr>
            <a:spLocks noGrp="1"/>
          </p:cNvSpPr>
          <p:nvPr>
            <p:ph idx="1"/>
          </p:nvPr>
        </p:nvSpPr>
        <p:spPr>
          <a:xfrm>
            <a:off x="990600" y="830400"/>
            <a:ext cx="7125112" cy="4051437"/>
          </a:xfrm>
        </p:spPr>
        <p:txBody>
          <a:bodyPr>
            <a:normAutofit/>
          </a:bodyPr>
          <a:lstStyle/>
          <a:p>
            <a:pPr marL="0" indent="0">
              <a:buNone/>
            </a:pPr>
            <a:r>
              <a:rPr lang="en-US" sz="3600" dirty="0" smtClean="0"/>
              <a:t>Solve using quadratic formula  </a:t>
            </a:r>
          </a:p>
          <a:p>
            <a:pPr marL="0" indent="0">
              <a:buNone/>
            </a:pPr>
            <a:endParaRPr lang="en-US" sz="3600" dirty="0"/>
          </a:p>
          <a:p>
            <a:pPr marL="0" indent="0">
              <a:buNone/>
            </a:pPr>
            <a:endParaRPr lang="en-US" sz="3600" dirty="0"/>
          </a:p>
        </p:txBody>
      </p:sp>
      <p:sp>
        <p:nvSpPr>
          <p:cNvPr id="4" name="Title 1"/>
          <p:cNvSpPr txBox="1">
            <a:spLocks/>
          </p:cNvSpPr>
          <p:nvPr/>
        </p:nvSpPr>
        <p:spPr>
          <a:xfrm>
            <a:off x="4724401" y="4419600"/>
            <a:ext cx="24384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mc:AlternateContent xmlns:mc="http://schemas.openxmlformats.org/markup-compatibility/2006" xmlns:a14="http://schemas.microsoft.com/office/drawing/2010/main">
        <mc:Choice Requires="a14">
          <p:sp>
            <p:nvSpPr>
              <p:cNvPr id="5" name="TextBox 4"/>
              <p:cNvSpPr txBox="1"/>
              <p:nvPr/>
            </p:nvSpPr>
            <p:spPr>
              <a:xfrm>
                <a:off x="1143000" y="2590800"/>
                <a:ext cx="4548168" cy="8988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a:rPr>
                          </m:ctrlPr>
                        </m:sSupPr>
                        <m:e>
                          <m:r>
                            <a:rPr lang="en-US" sz="3600" b="0" i="1" smtClean="0">
                              <a:latin typeface="Cambria Math"/>
                            </a:rPr>
                            <m:t>𝑦</m:t>
                          </m:r>
                        </m:e>
                        <m:sup>
                          <m:r>
                            <a:rPr lang="en-US" sz="3600" b="0" i="1" smtClean="0">
                              <a:latin typeface="Cambria Math"/>
                            </a:rPr>
                            <m:t>−</m:t>
                          </m:r>
                          <m:f>
                            <m:fPr>
                              <m:ctrlPr>
                                <a:rPr lang="en-US" sz="3600" i="1" smtClean="0">
                                  <a:latin typeface="Cambria Math"/>
                                </a:rPr>
                              </m:ctrlPr>
                            </m:fPr>
                            <m:num>
                              <m:r>
                                <a:rPr lang="en-US" sz="3600" b="0" i="1" smtClean="0">
                                  <a:latin typeface="Cambria Math"/>
                                </a:rPr>
                                <m:t>2</m:t>
                              </m:r>
                            </m:num>
                            <m:den>
                              <m:r>
                                <a:rPr lang="en-US" sz="3600" b="0" i="1" smtClean="0">
                                  <a:latin typeface="Cambria Math"/>
                                </a:rPr>
                                <m:t>3</m:t>
                              </m:r>
                            </m:den>
                          </m:f>
                        </m:sup>
                      </m:sSup>
                      <m:r>
                        <a:rPr lang="en-US" sz="3600" b="0" i="1" smtClean="0">
                          <a:latin typeface="Cambria Math"/>
                        </a:rPr>
                        <m:t>+7</m:t>
                      </m:r>
                      <m:sSup>
                        <m:sSupPr>
                          <m:ctrlPr>
                            <a:rPr lang="en-US" sz="3600" b="0" i="1" smtClean="0">
                              <a:latin typeface="Cambria Math"/>
                            </a:rPr>
                          </m:ctrlPr>
                        </m:sSupPr>
                        <m:e>
                          <m:r>
                            <a:rPr lang="en-US" sz="3600" b="0" i="1" smtClean="0">
                              <a:latin typeface="Cambria Math"/>
                            </a:rPr>
                            <m:t>𝑦</m:t>
                          </m:r>
                        </m:e>
                        <m:sup>
                          <m:r>
                            <a:rPr lang="en-US" sz="3600" b="0" i="1" smtClean="0">
                              <a:latin typeface="Cambria Math"/>
                            </a:rPr>
                            <m:t>−</m:t>
                          </m:r>
                          <m:f>
                            <m:fPr>
                              <m:ctrlPr>
                                <a:rPr lang="en-US" sz="3600" b="0" i="1" smtClean="0">
                                  <a:latin typeface="Cambria Math"/>
                                </a:rPr>
                              </m:ctrlPr>
                            </m:fPr>
                            <m:num>
                              <m:r>
                                <a:rPr lang="en-US" sz="3600" b="0" i="1" smtClean="0">
                                  <a:latin typeface="Cambria Math"/>
                                </a:rPr>
                                <m:t>1</m:t>
                              </m:r>
                            </m:num>
                            <m:den>
                              <m:r>
                                <a:rPr lang="en-US" sz="3600" b="0" i="1" smtClean="0">
                                  <a:latin typeface="Cambria Math"/>
                                </a:rPr>
                                <m:t>3</m:t>
                              </m:r>
                            </m:den>
                          </m:f>
                        </m:sup>
                      </m:sSup>
                      <m:r>
                        <a:rPr lang="en-US" sz="3600" b="0" i="1" smtClean="0">
                          <a:latin typeface="Cambria Math"/>
                        </a:rPr>
                        <m:t>+12=0</m:t>
                      </m:r>
                    </m:oMath>
                  </m:oMathPara>
                </a14:m>
                <a:endParaRPr lang="en-US" sz="3600" dirty="0"/>
              </a:p>
            </p:txBody>
          </p:sp>
        </mc:Choice>
        <mc:Fallback xmlns="">
          <p:sp>
            <p:nvSpPr>
              <p:cNvPr id="5" name="TextBox 4"/>
              <p:cNvSpPr txBox="1">
                <a:spLocks noRot="1" noChangeAspect="1" noMove="1" noResize="1" noEditPoints="1" noAdjustHandles="1" noChangeArrowheads="1" noChangeShapeType="1" noTextEdit="1"/>
              </p:cNvSpPr>
              <p:nvPr/>
            </p:nvSpPr>
            <p:spPr>
              <a:xfrm>
                <a:off x="1143000" y="2590800"/>
                <a:ext cx="4548168" cy="898836"/>
              </a:xfrm>
              <a:prstGeom prst="rect">
                <a:avLst/>
              </a:prstGeom>
              <a:blipFill rotWithShape="1">
                <a:blip r:embed="rId3"/>
                <a:stretch>
                  <a:fillRect/>
                </a:stretch>
              </a:blipFill>
            </p:spPr>
            <p:txBody>
              <a:bodyPr/>
              <a:lstStyle/>
              <a:p>
                <a:r>
                  <a:rPr lang="en-US">
                    <a:noFill/>
                  </a:rPr>
                  <a:t> </a:t>
                </a:r>
              </a:p>
            </p:txBody>
          </p:sp>
        </mc:Fallback>
      </mc:AlternateContent>
      <p:graphicFrame>
        <p:nvGraphicFramePr>
          <p:cNvPr id="7" name="Object 6"/>
          <p:cNvGraphicFramePr>
            <a:graphicFrameLocks noChangeAspect="1"/>
          </p:cNvGraphicFramePr>
          <p:nvPr>
            <p:extLst>
              <p:ext uri="{D42A27DB-BD31-4B8C-83A1-F6EECF244321}">
                <p14:modId xmlns:p14="http://schemas.microsoft.com/office/powerpoint/2010/main" val="2806664731"/>
              </p:ext>
            </p:extLst>
          </p:nvPr>
        </p:nvGraphicFramePr>
        <p:xfrm>
          <a:off x="3004333" y="3935950"/>
          <a:ext cx="3255449" cy="1702850"/>
        </p:xfrm>
        <a:graphic>
          <a:graphicData uri="http://schemas.openxmlformats.org/presentationml/2006/ole">
            <mc:AlternateContent xmlns:mc="http://schemas.openxmlformats.org/markup-compatibility/2006">
              <mc:Choice xmlns:v="urn:schemas-microsoft-com:vml" Requires="v">
                <p:oleObj spid="_x0000_s19459" name="Equation" r:id="rId4" imgW="825480" imgH="431640" progId="Equation.3">
                  <p:embed/>
                </p:oleObj>
              </mc:Choice>
              <mc:Fallback>
                <p:oleObj name="Equation" r:id="rId4" imgW="825480" imgH="431640" progId="Equation.3">
                  <p:embed/>
                  <p:pic>
                    <p:nvPicPr>
                      <p:cNvPr id="0" name=""/>
                      <p:cNvPicPr/>
                      <p:nvPr/>
                    </p:nvPicPr>
                    <p:blipFill>
                      <a:blip r:embed="rId5"/>
                      <a:stretch>
                        <a:fillRect/>
                      </a:stretch>
                    </p:blipFill>
                    <p:spPr>
                      <a:xfrm>
                        <a:off x="3004333" y="3935950"/>
                        <a:ext cx="3255449" cy="1702850"/>
                      </a:xfrm>
                      <a:prstGeom prst="rect">
                        <a:avLst/>
                      </a:prstGeom>
                    </p:spPr>
                  </p:pic>
                </p:oleObj>
              </mc:Fallback>
            </mc:AlternateContent>
          </a:graphicData>
        </a:graphic>
      </p:graphicFrame>
    </p:spTree>
    <p:extLst>
      <p:ext uri="{BB962C8B-B14F-4D97-AF65-F5344CB8AC3E}">
        <p14:creationId xmlns:p14="http://schemas.microsoft.com/office/powerpoint/2010/main" val="265531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125113" cy="924475"/>
          </a:xfrm>
        </p:spPr>
        <p:txBody>
          <a:bodyPr/>
          <a:lstStyle/>
          <a:p>
            <a:r>
              <a:rPr lang="en-US" dirty="0" smtClean="0"/>
              <a:t>Question # 10</a:t>
            </a:r>
            <a:endParaRPr lang="en-US" dirty="0"/>
          </a:p>
        </p:txBody>
      </p:sp>
      <p:sp>
        <p:nvSpPr>
          <p:cNvPr id="3" name="Content Placeholder 2"/>
          <p:cNvSpPr>
            <a:spLocks noGrp="1"/>
          </p:cNvSpPr>
          <p:nvPr>
            <p:ph idx="1"/>
          </p:nvPr>
        </p:nvSpPr>
        <p:spPr>
          <a:xfrm>
            <a:off x="990600" y="1143000"/>
            <a:ext cx="7125112" cy="4051437"/>
          </a:xfrm>
        </p:spPr>
        <p:txBody>
          <a:bodyPr>
            <a:normAutofit/>
          </a:bodyPr>
          <a:lstStyle/>
          <a:p>
            <a:pPr marL="0" lvl="0" indent="0">
              <a:lnSpc>
                <a:spcPct val="120000"/>
              </a:lnSpc>
              <a:buNone/>
            </a:pPr>
            <a:r>
              <a:rPr lang="en-US" sz="3600" dirty="0" smtClean="0"/>
              <a:t>Solve using completing the square </a:t>
            </a:r>
          </a:p>
          <a:p>
            <a:pPr marL="0" lvl="0" indent="0">
              <a:lnSpc>
                <a:spcPct val="120000"/>
              </a:lnSpc>
              <a:buNone/>
            </a:pPr>
            <a:r>
              <a:rPr lang="en-US" sz="3600" dirty="0" smtClean="0"/>
              <a:t>7x</a:t>
            </a:r>
            <a:r>
              <a:rPr lang="en-US" sz="3600" baseline="30000" dirty="0" smtClean="0"/>
              <a:t>2 </a:t>
            </a:r>
            <a:r>
              <a:rPr lang="en-US" sz="3600" dirty="0" smtClean="0"/>
              <a:t>– 20x + 4 = 8x - 10</a:t>
            </a:r>
            <a:endParaRPr lang="en-US" sz="3600" dirty="0"/>
          </a:p>
        </p:txBody>
      </p:sp>
      <p:sp>
        <p:nvSpPr>
          <p:cNvPr id="4" name="Title 1"/>
          <p:cNvSpPr txBox="1">
            <a:spLocks/>
          </p:cNvSpPr>
          <p:nvPr/>
        </p:nvSpPr>
        <p:spPr>
          <a:xfrm>
            <a:off x="381000" y="5257800"/>
            <a:ext cx="8763000" cy="11430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96545413"/>
              </p:ext>
            </p:extLst>
          </p:nvPr>
        </p:nvGraphicFramePr>
        <p:xfrm>
          <a:off x="2895600" y="4571999"/>
          <a:ext cx="2895600" cy="1341863"/>
        </p:xfrm>
        <a:graphic>
          <a:graphicData uri="http://schemas.openxmlformats.org/presentationml/2006/ole">
            <mc:AlternateContent xmlns:mc="http://schemas.openxmlformats.org/markup-compatibility/2006">
              <mc:Choice xmlns:v="urn:schemas-microsoft-com:vml" Requires="v">
                <p:oleObj spid="_x0000_s20483" name="Equation" r:id="rId3" imgW="520560" imgH="241200" progId="Equation.3">
                  <p:embed/>
                </p:oleObj>
              </mc:Choice>
              <mc:Fallback>
                <p:oleObj name="Equation" r:id="rId3" imgW="520560" imgH="241200" progId="Equation.3">
                  <p:embed/>
                  <p:pic>
                    <p:nvPicPr>
                      <p:cNvPr id="0" name=""/>
                      <p:cNvPicPr/>
                      <p:nvPr/>
                    </p:nvPicPr>
                    <p:blipFill>
                      <a:blip r:embed="rId4"/>
                      <a:stretch>
                        <a:fillRect/>
                      </a:stretch>
                    </p:blipFill>
                    <p:spPr>
                      <a:xfrm>
                        <a:off x="2895600" y="4571999"/>
                        <a:ext cx="2895600" cy="1341863"/>
                      </a:xfrm>
                      <a:prstGeom prst="rect">
                        <a:avLst/>
                      </a:prstGeom>
                    </p:spPr>
                  </p:pic>
                </p:oleObj>
              </mc:Fallback>
            </mc:AlternateContent>
          </a:graphicData>
        </a:graphic>
      </p:graphicFrame>
    </p:spTree>
    <p:extLst>
      <p:ext uri="{BB962C8B-B14F-4D97-AF65-F5344CB8AC3E}">
        <p14:creationId xmlns:p14="http://schemas.microsoft.com/office/powerpoint/2010/main" val="322576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125113" cy="924475"/>
          </a:xfrm>
        </p:spPr>
        <p:txBody>
          <a:bodyPr/>
          <a:lstStyle/>
          <a:p>
            <a:r>
              <a:rPr lang="en-US" dirty="0" smtClean="0"/>
              <a:t>Question # 11</a:t>
            </a:r>
            <a:endParaRPr lang="en-US" dirty="0"/>
          </a:p>
        </p:txBody>
      </p:sp>
      <p:sp>
        <p:nvSpPr>
          <p:cNvPr id="3" name="Content Placeholder 2"/>
          <p:cNvSpPr>
            <a:spLocks noGrp="1"/>
          </p:cNvSpPr>
          <p:nvPr>
            <p:ph idx="1"/>
          </p:nvPr>
        </p:nvSpPr>
        <p:spPr>
          <a:xfrm>
            <a:off x="990600" y="1292638"/>
            <a:ext cx="7125112" cy="4051437"/>
          </a:xfrm>
        </p:spPr>
        <p:txBody>
          <a:bodyPr>
            <a:normAutofit/>
          </a:bodyPr>
          <a:lstStyle/>
          <a:p>
            <a:pPr marL="0" indent="0">
              <a:buNone/>
            </a:pPr>
            <a:r>
              <a:rPr lang="en-US" sz="3600" dirty="0" smtClean="0"/>
              <a:t>How long will it take an object to fall from the roof of a building 400 feet above the ground?  Use the formula h(x) = -16t</a:t>
            </a:r>
            <a:r>
              <a:rPr lang="en-US" sz="3600" baseline="30000" dirty="0" smtClean="0"/>
              <a:t>2</a:t>
            </a:r>
            <a:r>
              <a:rPr lang="en-US" sz="3600" dirty="0" smtClean="0"/>
              <a:t> + h</a:t>
            </a:r>
            <a:r>
              <a:rPr lang="en-US" sz="3600" baseline="-25000" dirty="0" smtClean="0"/>
              <a:t>o</a:t>
            </a:r>
            <a:r>
              <a:rPr lang="en-US" sz="3600" dirty="0"/>
              <a:t> </a:t>
            </a:r>
            <a:r>
              <a:rPr lang="en-US" sz="3600" dirty="0" smtClean="0"/>
              <a:t>where t is the time in seconds and the initial height h</a:t>
            </a:r>
            <a:r>
              <a:rPr lang="en-US" sz="3600" baseline="-25000" dirty="0" smtClean="0"/>
              <a:t>o</a:t>
            </a:r>
            <a:r>
              <a:rPr lang="en-US" sz="3600" dirty="0" smtClean="0"/>
              <a:t> is in feet. </a:t>
            </a:r>
            <a:endParaRPr lang="en-US" sz="3600" dirty="0"/>
          </a:p>
          <a:p>
            <a:pPr marL="0" indent="0">
              <a:buNone/>
            </a:pPr>
            <a:endParaRPr lang="en-US" sz="3600" dirty="0"/>
          </a:p>
        </p:txBody>
      </p:sp>
      <p:sp>
        <p:nvSpPr>
          <p:cNvPr id="4" name="Title 1"/>
          <p:cNvSpPr txBox="1">
            <a:spLocks/>
          </p:cNvSpPr>
          <p:nvPr/>
        </p:nvSpPr>
        <p:spPr>
          <a:xfrm>
            <a:off x="4724401" y="4419600"/>
            <a:ext cx="24384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3951778312"/>
              </p:ext>
            </p:extLst>
          </p:nvPr>
        </p:nvGraphicFramePr>
        <p:xfrm>
          <a:off x="2743199" y="5242474"/>
          <a:ext cx="3312145" cy="929725"/>
        </p:xfrm>
        <a:graphic>
          <a:graphicData uri="http://schemas.openxmlformats.org/presentationml/2006/ole">
            <mc:AlternateContent xmlns:mc="http://schemas.openxmlformats.org/markup-compatibility/2006">
              <mc:Choice xmlns:v="urn:schemas-microsoft-com:vml" Requires="v">
                <p:oleObj spid="_x0000_s21507" name="Equation" r:id="rId3" imgW="723600" imgH="203040" progId="Equation.3">
                  <p:embed/>
                </p:oleObj>
              </mc:Choice>
              <mc:Fallback>
                <p:oleObj name="Equation" r:id="rId3" imgW="723600" imgH="203040" progId="Equation.3">
                  <p:embed/>
                  <p:pic>
                    <p:nvPicPr>
                      <p:cNvPr id="0" name=""/>
                      <p:cNvPicPr/>
                      <p:nvPr/>
                    </p:nvPicPr>
                    <p:blipFill>
                      <a:blip r:embed="rId4"/>
                      <a:stretch>
                        <a:fillRect/>
                      </a:stretch>
                    </p:blipFill>
                    <p:spPr>
                      <a:xfrm>
                        <a:off x="2743199" y="5242474"/>
                        <a:ext cx="3312145" cy="929725"/>
                      </a:xfrm>
                      <a:prstGeom prst="rect">
                        <a:avLst/>
                      </a:prstGeom>
                    </p:spPr>
                  </p:pic>
                </p:oleObj>
              </mc:Fallback>
            </mc:AlternateContent>
          </a:graphicData>
        </a:graphic>
      </p:graphicFrame>
    </p:spTree>
    <p:extLst>
      <p:ext uri="{BB962C8B-B14F-4D97-AF65-F5344CB8AC3E}">
        <p14:creationId xmlns:p14="http://schemas.microsoft.com/office/powerpoint/2010/main" val="264510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12</a:t>
            </a:r>
            <a:endParaRPr lang="en-US" dirty="0"/>
          </a:p>
        </p:txBody>
      </p:sp>
      <p:sp>
        <p:nvSpPr>
          <p:cNvPr id="3" name="Content Placeholder 2"/>
          <p:cNvSpPr>
            <a:spLocks noGrp="1"/>
          </p:cNvSpPr>
          <p:nvPr>
            <p:ph idx="1"/>
          </p:nvPr>
        </p:nvSpPr>
        <p:spPr>
          <a:xfrm>
            <a:off x="990600" y="1310781"/>
            <a:ext cx="7125112" cy="4051437"/>
          </a:xfrm>
        </p:spPr>
        <p:txBody>
          <a:bodyPr>
            <a:normAutofit/>
          </a:bodyPr>
          <a:lstStyle/>
          <a:p>
            <a:pPr marL="0" indent="0">
              <a:buNone/>
            </a:pPr>
            <a:r>
              <a:rPr lang="en-US" sz="3600" dirty="0" smtClean="0"/>
              <a:t>Solve using completing the square 3x</a:t>
            </a:r>
            <a:r>
              <a:rPr lang="en-US" sz="3600" baseline="30000" dirty="0" smtClean="0"/>
              <a:t>2</a:t>
            </a:r>
            <a:r>
              <a:rPr lang="en-US" sz="3600" dirty="0" smtClean="0"/>
              <a:t> + 21x + 2 = 14</a:t>
            </a:r>
            <a:endParaRPr lang="en-US" sz="3600" dirty="0"/>
          </a:p>
          <a:p>
            <a:pPr marL="0" indent="0">
              <a:buNone/>
            </a:pPr>
            <a:endParaRPr lang="en-US" sz="3600" dirty="0"/>
          </a:p>
        </p:txBody>
      </p:sp>
      <p:sp>
        <p:nvSpPr>
          <p:cNvPr id="4" name="Title 1"/>
          <p:cNvSpPr txBox="1">
            <a:spLocks/>
          </p:cNvSpPr>
          <p:nvPr/>
        </p:nvSpPr>
        <p:spPr>
          <a:xfrm>
            <a:off x="4724401" y="4419600"/>
            <a:ext cx="24384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2209434478"/>
              </p:ext>
            </p:extLst>
          </p:nvPr>
        </p:nvGraphicFramePr>
        <p:xfrm>
          <a:off x="3048000" y="3733800"/>
          <a:ext cx="3169920" cy="1981200"/>
        </p:xfrm>
        <a:graphic>
          <a:graphicData uri="http://schemas.openxmlformats.org/presentationml/2006/ole">
            <mc:AlternateContent xmlns:mc="http://schemas.openxmlformats.org/markup-compatibility/2006">
              <mc:Choice xmlns:v="urn:schemas-microsoft-com:vml" Requires="v">
                <p:oleObj spid="_x0000_s22531" name="Equation" r:id="rId3" imgW="812520" imgH="507960" progId="Equation.3">
                  <p:embed/>
                </p:oleObj>
              </mc:Choice>
              <mc:Fallback>
                <p:oleObj name="Equation" r:id="rId3" imgW="812520" imgH="507960" progId="Equation.3">
                  <p:embed/>
                  <p:pic>
                    <p:nvPicPr>
                      <p:cNvPr id="0" name=""/>
                      <p:cNvPicPr/>
                      <p:nvPr/>
                    </p:nvPicPr>
                    <p:blipFill>
                      <a:blip r:embed="rId4"/>
                      <a:stretch>
                        <a:fillRect/>
                      </a:stretch>
                    </p:blipFill>
                    <p:spPr>
                      <a:xfrm>
                        <a:off x="3048000" y="3733800"/>
                        <a:ext cx="3169920" cy="1981200"/>
                      </a:xfrm>
                      <a:prstGeom prst="rect">
                        <a:avLst/>
                      </a:prstGeom>
                    </p:spPr>
                  </p:pic>
                </p:oleObj>
              </mc:Fallback>
            </mc:AlternateContent>
          </a:graphicData>
        </a:graphic>
      </p:graphicFrame>
    </p:spTree>
    <p:extLst>
      <p:ext uri="{BB962C8B-B14F-4D97-AF65-F5344CB8AC3E}">
        <p14:creationId xmlns:p14="http://schemas.microsoft.com/office/powerpoint/2010/main" val="55685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txBody>
          <a:bodyPr/>
          <a:lstStyle/>
          <a:p>
            <a:r>
              <a:rPr lang="en-US" dirty="0" smtClean="0"/>
              <a:t>Question # 13</a:t>
            </a:r>
            <a:endParaRPr lang="en-US" dirty="0"/>
          </a:p>
        </p:txBody>
      </p:sp>
      <p:sp>
        <p:nvSpPr>
          <p:cNvPr id="3" name="Content Placeholder 2"/>
          <p:cNvSpPr>
            <a:spLocks noGrp="1"/>
          </p:cNvSpPr>
          <p:nvPr>
            <p:ph idx="1"/>
          </p:nvPr>
        </p:nvSpPr>
        <p:spPr>
          <a:xfrm>
            <a:off x="457200" y="609600"/>
            <a:ext cx="8305800" cy="4724400"/>
          </a:xfrm>
        </p:spPr>
        <p:txBody>
          <a:bodyPr>
            <a:normAutofit/>
          </a:bodyPr>
          <a:lstStyle/>
          <a:p>
            <a:pPr marL="0" indent="0">
              <a:buNone/>
            </a:pPr>
            <a:r>
              <a:rPr lang="en-US" sz="3600" dirty="0" smtClean="0"/>
              <a:t>Solve using quadratic formula</a:t>
            </a:r>
          </a:p>
          <a:p>
            <a:pPr marL="0" indent="0">
              <a:buNone/>
            </a:pPr>
            <a:r>
              <a:rPr lang="en-US" sz="3600" dirty="0" smtClean="0"/>
              <a:t>x</a:t>
            </a:r>
            <a:r>
              <a:rPr lang="en-US" sz="3600" baseline="30000" dirty="0" smtClean="0"/>
              <a:t>4 </a:t>
            </a:r>
            <a:r>
              <a:rPr lang="en-US" sz="3600" dirty="0" smtClean="0"/>
              <a:t>– 21x</a:t>
            </a:r>
            <a:r>
              <a:rPr lang="en-US" sz="3600" baseline="30000" dirty="0" smtClean="0"/>
              <a:t>2</a:t>
            </a:r>
            <a:r>
              <a:rPr lang="en-US" sz="3600" dirty="0" smtClean="0"/>
              <a:t> + 80 = 0</a:t>
            </a:r>
            <a:endParaRPr lang="en-US" sz="3600" dirty="0"/>
          </a:p>
        </p:txBody>
      </p:sp>
      <p:sp>
        <p:nvSpPr>
          <p:cNvPr id="4" name="Title 1"/>
          <p:cNvSpPr txBox="1">
            <a:spLocks/>
          </p:cNvSpPr>
          <p:nvPr/>
        </p:nvSpPr>
        <p:spPr>
          <a:xfrm>
            <a:off x="1219200" y="5105400"/>
            <a:ext cx="726948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3545404041"/>
              </p:ext>
            </p:extLst>
          </p:nvPr>
        </p:nvGraphicFramePr>
        <p:xfrm>
          <a:off x="3352800" y="3962400"/>
          <a:ext cx="3898232" cy="1371600"/>
        </p:xfrm>
        <a:graphic>
          <a:graphicData uri="http://schemas.openxmlformats.org/presentationml/2006/ole">
            <mc:AlternateContent xmlns:mc="http://schemas.openxmlformats.org/markup-compatibility/2006">
              <mc:Choice xmlns:v="urn:schemas-microsoft-com:vml" Requires="v">
                <p:oleObj spid="_x0000_s23555" name="Equation" r:id="rId3" imgW="685800" imgH="241200" progId="Equation.3">
                  <p:embed/>
                </p:oleObj>
              </mc:Choice>
              <mc:Fallback>
                <p:oleObj name="Equation" r:id="rId3" imgW="685800" imgH="241200" progId="Equation.3">
                  <p:embed/>
                  <p:pic>
                    <p:nvPicPr>
                      <p:cNvPr id="0" name=""/>
                      <p:cNvPicPr/>
                      <p:nvPr/>
                    </p:nvPicPr>
                    <p:blipFill>
                      <a:blip r:embed="rId4"/>
                      <a:stretch>
                        <a:fillRect/>
                      </a:stretch>
                    </p:blipFill>
                    <p:spPr>
                      <a:xfrm>
                        <a:off x="3352800" y="3962400"/>
                        <a:ext cx="3898232" cy="1371600"/>
                      </a:xfrm>
                      <a:prstGeom prst="rect">
                        <a:avLst/>
                      </a:prstGeom>
                    </p:spPr>
                  </p:pic>
                </p:oleObj>
              </mc:Fallback>
            </mc:AlternateContent>
          </a:graphicData>
        </a:graphic>
      </p:graphicFrame>
    </p:spTree>
    <p:extLst>
      <p:ext uri="{BB962C8B-B14F-4D97-AF65-F5344CB8AC3E}">
        <p14:creationId xmlns:p14="http://schemas.microsoft.com/office/powerpoint/2010/main" val="79421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14</a:t>
            </a:r>
            <a:endParaRPr lang="en-US" dirty="0"/>
          </a:p>
        </p:txBody>
      </p:sp>
      <p:sp>
        <p:nvSpPr>
          <p:cNvPr id="3" name="Content Placeholder 2"/>
          <p:cNvSpPr>
            <a:spLocks noGrp="1"/>
          </p:cNvSpPr>
          <p:nvPr>
            <p:ph idx="1"/>
          </p:nvPr>
        </p:nvSpPr>
        <p:spPr>
          <a:xfrm>
            <a:off x="990600" y="1600200"/>
            <a:ext cx="7125112" cy="4051437"/>
          </a:xfrm>
        </p:spPr>
        <p:txBody>
          <a:bodyPr>
            <a:normAutofit/>
          </a:bodyPr>
          <a:lstStyle/>
          <a:p>
            <a:pPr marL="0" indent="0">
              <a:buNone/>
            </a:pPr>
            <a:r>
              <a:rPr lang="en-US" sz="3600" dirty="0" smtClean="0"/>
              <a:t>Solve by graphing in standard form</a:t>
            </a:r>
          </a:p>
          <a:p>
            <a:pPr marL="0" indent="0">
              <a:buNone/>
            </a:pPr>
            <a:r>
              <a:rPr lang="en-US" sz="3600" dirty="0" smtClean="0"/>
              <a:t>y = -x</a:t>
            </a:r>
            <a:r>
              <a:rPr lang="en-US" sz="3600" baseline="30000" dirty="0" smtClean="0"/>
              <a:t>2 </a:t>
            </a:r>
            <a:r>
              <a:rPr lang="en-US" sz="3600" dirty="0" smtClean="0"/>
              <a:t>+ 2x - 1</a:t>
            </a:r>
            <a:endParaRPr lang="en-US" sz="3600" dirty="0"/>
          </a:p>
          <a:p>
            <a:pPr marL="0" indent="0">
              <a:buNone/>
            </a:pPr>
            <a:endParaRPr lang="en-US" sz="3600" dirty="0"/>
          </a:p>
        </p:txBody>
      </p:sp>
      <p:graphicFrame>
        <p:nvGraphicFramePr>
          <p:cNvPr id="5" name="Object 4"/>
          <p:cNvGraphicFramePr>
            <a:graphicFrameLocks noChangeAspect="1"/>
          </p:cNvGraphicFramePr>
          <p:nvPr>
            <p:extLst>
              <p:ext uri="{D42A27DB-BD31-4B8C-83A1-F6EECF244321}">
                <p14:modId xmlns:p14="http://schemas.microsoft.com/office/powerpoint/2010/main" val="2740281973"/>
              </p:ext>
            </p:extLst>
          </p:nvPr>
        </p:nvGraphicFramePr>
        <p:xfrm>
          <a:off x="3886200" y="4419600"/>
          <a:ext cx="1447800" cy="1640840"/>
        </p:xfrm>
        <a:graphic>
          <a:graphicData uri="http://schemas.openxmlformats.org/presentationml/2006/ole">
            <mc:AlternateContent xmlns:mc="http://schemas.openxmlformats.org/markup-compatibility/2006">
              <mc:Choice xmlns:v="urn:schemas-microsoft-com:vml" Requires="v">
                <p:oleObj spid="_x0000_s1027" name="Equation" r:id="rId3" imgW="190440" imgH="215640" progId="Equation.3">
                  <p:embed/>
                </p:oleObj>
              </mc:Choice>
              <mc:Fallback>
                <p:oleObj name="Equation" r:id="rId3" imgW="190440" imgH="215640" progId="Equation.3">
                  <p:embed/>
                  <p:pic>
                    <p:nvPicPr>
                      <p:cNvPr id="0" name=""/>
                      <p:cNvPicPr/>
                      <p:nvPr/>
                    </p:nvPicPr>
                    <p:blipFill>
                      <a:blip r:embed="rId4"/>
                      <a:stretch>
                        <a:fillRect/>
                      </a:stretch>
                    </p:blipFill>
                    <p:spPr>
                      <a:xfrm>
                        <a:off x="3886200" y="4419600"/>
                        <a:ext cx="1447800" cy="1640840"/>
                      </a:xfrm>
                      <a:prstGeom prst="rect">
                        <a:avLst/>
                      </a:prstGeom>
                    </p:spPr>
                  </p:pic>
                </p:oleObj>
              </mc:Fallback>
            </mc:AlternateContent>
          </a:graphicData>
        </a:graphic>
      </p:graphicFrame>
    </p:spTree>
    <p:extLst>
      <p:ext uri="{BB962C8B-B14F-4D97-AF65-F5344CB8AC3E}">
        <p14:creationId xmlns:p14="http://schemas.microsoft.com/office/powerpoint/2010/main" val="398638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15</a:t>
            </a:r>
            <a:endParaRPr lang="en-US" dirty="0"/>
          </a:p>
        </p:txBody>
      </p:sp>
      <p:sp>
        <p:nvSpPr>
          <p:cNvPr id="3" name="Content Placeholder 2"/>
          <p:cNvSpPr>
            <a:spLocks noGrp="1"/>
          </p:cNvSpPr>
          <p:nvPr>
            <p:ph idx="1"/>
          </p:nvPr>
        </p:nvSpPr>
        <p:spPr>
          <a:xfrm>
            <a:off x="914400" y="1066800"/>
            <a:ext cx="7125112" cy="4051437"/>
          </a:xfrm>
        </p:spPr>
        <p:txBody>
          <a:bodyPr>
            <a:normAutofit/>
          </a:bodyPr>
          <a:lstStyle/>
          <a:p>
            <a:pPr marL="0" indent="0">
              <a:buNone/>
            </a:pPr>
            <a:r>
              <a:rPr lang="en-US" sz="3600" dirty="0" smtClean="0"/>
              <a:t>Solve using completing the square 2x</a:t>
            </a:r>
            <a:r>
              <a:rPr lang="en-US" sz="3600" baseline="30000" dirty="0" smtClean="0"/>
              <a:t>2</a:t>
            </a:r>
            <a:r>
              <a:rPr lang="en-US" sz="3600" dirty="0" smtClean="0"/>
              <a:t> – 24x + 80 = 0</a:t>
            </a:r>
          </a:p>
          <a:p>
            <a:pPr marL="0" indent="0">
              <a:buNone/>
            </a:pPr>
            <a:endParaRPr lang="en-US" sz="3600" dirty="0"/>
          </a:p>
        </p:txBody>
      </p:sp>
      <p:sp>
        <p:nvSpPr>
          <p:cNvPr id="4" name="Title 1"/>
          <p:cNvSpPr txBox="1">
            <a:spLocks/>
          </p:cNvSpPr>
          <p:nvPr/>
        </p:nvSpPr>
        <p:spPr>
          <a:xfrm>
            <a:off x="4724401" y="4419600"/>
            <a:ext cx="24384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577507654"/>
              </p:ext>
            </p:extLst>
          </p:nvPr>
        </p:nvGraphicFramePr>
        <p:xfrm>
          <a:off x="2666999" y="4038600"/>
          <a:ext cx="3648635" cy="1676400"/>
        </p:xfrm>
        <a:graphic>
          <a:graphicData uri="http://schemas.openxmlformats.org/presentationml/2006/ole">
            <mc:AlternateContent xmlns:mc="http://schemas.openxmlformats.org/markup-compatibility/2006">
              <mc:Choice xmlns:v="urn:schemas-microsoft-com:vml" Requires="v">
                <p:oleObj spid="_x0000_s2051" name="Equation" r:id="rId3" imgW="469800" imgH="215640" progId="Equation.3">
                  <p:embed/>
                </p:oleObj>
              </mc:Choice>
              <mc:Fallback>
                <p:oleObj name="Equation" r:id="rId3" imgW="469800" imgH="215640" progId="Equation.3">
                  <p:embed/>
                  <p:pic>
                    <p:nvPicPr>
                      <p:cNvPr id="0" name=""/>
                      <p:cNvPicPr/>
                      <p:nvPr/>
                    </p:nvPicPr>
                    <p:blipFill>
                      <a:blip r:embed="rId4"/>
                      <a:stretch>
                        <a:fillRect/>
                      </a:stretch>
                    </p:blipFill>
                    <p:spPr>
                      <a:xfrm>
                        <a:off x="2666999" y="4038600"/>
                        <a:ext cx="3648635" cy="1676400"/>
                      </a:xfrm>
                      <a:prstGeom prst="rect">
                        <a:avLst/>
                      </a:prstGeom>
                    </p:spPr>
                  </p:pic>
                </p:oleObj>
              </mc:Fallback>
            </mc:AlternateContent>
          </a:graphicData>
        </a:graphic>
      </p:graphicFrame>
    </p:spTree>
    <p:extLst>
      <p:ext uri="{BB962C8B-B14F-4D97-AF65-F5344CB8AC3E}">
        <p14:creationId xmlns:p14="http://schemas.microsoft.com/office/powerpoint/2010/main" val="404836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16</a:t>
            </a:r>
            <a:endParaRPr lang="en-US" dirty="0"/>
          </a:p>
        </p:txBody>
      </p:sp>
      <p:sp>
        <p:nvSpPr>
          <p:cNvPr id="3" name="Content Placeholder 2"/>
          <p:cNvSpPr>
            <a:spLocks noGrp="1"/>
          </p:cNvSpPr>
          <p:nvPr>
            <p:ph idx="1"/>
          </p:nvPr>
        </p:nvSpPr>
        <p:spPr>
          <a:xfrm>
            <a:off x="914400" y="533400"/>
            <a:ext cx="7125112" cy="4051437"/>
          </a:xfrm>
        </p:spPr>
        <p:txBody>
          <a:bodyPr>
            <a:normAutofit/>
          </a:bodyPr>
          <a:lstStyle/>
          <a:p>
            <a:pPr marL="0" indent="0">
              <a:buNone/>
            </a:pPr>
            <a:r>
              <a:rPr lang="en-US" sz="3600" dirty="0" smtClean="0"/>
              <a:t>Solve using quadratic formula</a:t>
            </a:r>
            <a:endParaRPr lang="en-US" sz="3600" dirty="0"/>
          </a:p>
        </p:txBody>
      </p:sp>
      <mc:AlternateContent xmlns:mc="http://schemas.openxmlformats.org/markup-compatibility/2006" xmlns:a14="http://schemas.microsoft.com/office/drawing/2010/main">
        <mc:Choice Requires="a14">
          <p:sp>
            <p:nvSpPr>
              <p:cNvPr id="5" name="TextBox 4"/>
              <p:cNvSpPr txBox="1"/>
              <p:nvPr/>
            </p:nvSpPr>
            <p:spPr>
              <a:xfrm>
                <a:off x="1066800" y="2968170"/>
                <a:ext cx="4183774" cy="98892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4000" i="1" smtClean="0">
                              <a:latin typeface="Cambria Math"/>
                            </a:rPr>
                          </m:ctrlPr>
                        </m:sSupPr>
                        <m:e>
                          <m:r>
                            <a:rPr lang="en-US" sz="4000" b="0" i="1" smtClean="0">
                              <a:latin typeface="Cambria Math"/>
                            </a:rPr>
                            <m:t>𝑥</m:t>
                          </m:r>
                        </m:e>
                        <m:sup>
                          <m:f>
                            <m:fPr>
                              <m:ctrlPr>
                                <a:rPr lang="en-US" sz="4000" i="1" smtClean="0">
                                  <a:latin typeface="Cambria Math"/>
                                </a:rPr>
                              </m:ctrlPr>
                            </m:fPr>
                            <m:num>
                              <m:r>
                                <a:rPr lang="en-US" sz="4000" b="0" i="1" smtClean="0">
                                  <a:latin typeface="Cambria Math"/>
                                </a:rPr>
                                <m:t>2</m:t>
                              </m:r>
                            </m:num>
                            <m:den>
                              <m:r>
                                <a:rPr lang="en-US" sz="4000" b="0" i="1" smtClean="0">
                                  <a:latin typeface="Cambria Math"/>
                                </a:rPr>
                                <m:t>3</m:t>
                              </m:r>
                            </m:den>
                          </m:f>
                        </m:sup>
                      </m:sSup>
                      <m:r>
                        <a:rPr lang="en-US" sz="4000" b="0" i="1" smtClean="0">
                          <a:latin typeface="Cambria Math"/>
                        </a:rPr>
                        <m:t>−</m:t>
                      </m:r>
                      <m:sSup>
                        <m:sSupPr>
                          <m:ctrlPr>
                            <a:rPr lang="en-US" sz="4000" b="0" i="1" smtClean="0">
                              <a:latin typeface="Cambria Math"/>
                            </a:rPr>
                          </m:ctrlPr>
                        </m:sSupPr>
                        <m:e>
                          <m:r>
                            <a:rPr lang="en-US" sz="4000" b="0" i="1" smtClean="0">
                              <a:latin typeface="Cambria Math"/>
                            </a:rPr>
                            <m:t>𝑥</m:t>
                          </m:r>
                        </m:e>
                        <m:sup>
                          <m:f>
                            <m:fPr>
                              <m:ctrlPr>
                                <a:rPr lang="en-US" sz="4000" b="0" i="1" smtClean="0">
                                  <a:latin typeface="Cambria Math"/>
                                </a:rPr>
                              </m:ctrlPr>
                            </m:fPr>
                            <m:num>
                              <m:r>
                                <a:rPr lang="en-US" sz="4000" b="0" i="1" smtClean="0">
                                  <a:latin typeface="Cambria Math"/>
                                </a:rPr>
                                <m:t>1</m:t>
                              </m:r>
                            </m:num>
                            <m:den>
                              <m:r>
                                <a:rPr lang="en-US" sz="4000" b="0" i="1" smtClean="0">
                                  <a:latin typeface="Cambria Math"/>
                                </a:rPr>
                                <m:t>3</m:t>
                              </m:r>
                            </m:den>
                          </m:f>
                        </m:sup>
                      </m:sSup>
                      <m:r>
                        <a:rPr lang="en-US" sz="4000" b="0" i="1" smtClean="0">
                          <a:latin typeface="Cambria Math"/>
                        </a:rPr>
                        <m:t>−20=0</m:t>
                      </m:r>
                    </m:oMath>
                  </m:oMathPara>
                </a14:m>
                <a:endParaRPr lang="en-US" sz="4000" dirty="0"/>
              </a:p>
            </p:txBody>
          </p:sp>
        </mc:Choice>
        <mc:Fallback xmlns="">
          <p:sp>
            <p:nvSpPr>
              <p:cNvPr id="5" name="TextBox 4"/>
              <p:cNvSpPr txBox="1">
                <a:spLocks noRot="1" noChangeAspect="1" noMove="1" noResize="1" noEditPoints="1" noAdjustHandles="1" noChangeArrowheads="1" noChangeShapeType="1" noTextEdit="1"/>
              </p:cNvSpPr>
              <p:nvPr/>
            </p:nvSpPr>
            <p:spPr>
              <a:xfrm>
                <a:off x="1066800" y="2968170"/>
                <a:ext cx="4183774" cy="988925"/>
              </a:xfrm>
              <a:prstGeom prst="rect">
                <a:avLst/>
              </a:prstGeom>
              <a:blipFill rotWithShape="1">
                <a:blip r:embed="rId3"/>
                <a:stretch>
                  <a:fillRect/>
                </a:stretch>
              </a:blipFill>
            </p:spPr>
            <p:txBody>
              <a:bodyPr/>
              <a:lstStyle/>
              <a:p>
                <a:r>
                  <a:rPr lang="en-US">
                    <a:noFill/>
                  </a:rPr>
                  <a:t> </a:t>
                </a:r>
              </a:p>
            </p:txBody>
          </p:sp>
        </mc:Fallback>
      </mc:AlternateContent>
      <p:graphicFrame>
        <p:nvGraphicFramePr>
          <p:cNvPr id="6" name="Object 5"/>
          <p:cNvGraphicFramePr>
            <a:graphicFrameLocks noChangeAspect="1"/>
          </p:cNvGraphicFramePr>
          <p:nvPr>
            <p:extLst>
              <p:ext uri="{D42A27DB-BD31-4B8C-83A1-F6EECF244321}">
                <p14:modId xmlns:p14="http://schemas.microsoft.com/office/powerpoint/2010/main" val="711315023"/>
              </p:ext>
            </p:extLst>
          </p:nvPr>
        </p:nvGraphicFramePr>
        <p:xfrm>
          <a:off x="2796737" y="4572000"/>
          <a:ext cx="4087906" cy="1219200"/>
        </p:xfrm>
        <a:graphic>
          <a:graphicData uri="http://schemas.openxmlformats.org/presentationml/2006/ole">
            <mc:AlternateContent xmlns:mc="http://schemas.openxmlformats.org/markup-compatibility/2006">
              <mc:Choice xmlns:v="urn:schemas-microsoft-com:vml" Requires="v">
                <p:oleObj spid="_x0000_s3075" name="Equation" r:id="rId4" imgW="723600" imgH="215640" progId="Equation.3">
                  <p:embed/>
                </p:oleObj>
              </mc:Choice>
              <mc:Fallback>
                <p:oleObj name="Equation" r:id="rId4" imgW="723600" imgH="215640" progId="Equation.3">
                  <p:embed/>
                  <p:pic>
                    <p:nvPicPr>
                      <p:cNvPr id="0" name=""/>
                      <p:cNvPicPr/>
                      <p:nvPr/>
                    </p:nvPicPr>
                    <p:blipFill>
                      <a:blip r:embed="rId5"/>
                      <a:stretch>
                        <a:fillRect/>
                      </a:stretch>
                    </p:blipFill>
                    <p:spPr>
                      <a:xfrm>
                        <a:off x="2796737" y="4572000"/>
                        <a:ext cx="4087906" cy="1219200"/>
                      </a:xfrm>
                      <a:prstGeom prst="rect">
                        <a:avLst/>
                      </a:prstGeom>
                    </p:spPr>
                  </p:pic>
                </p:oleObj>
              </mc:Fallback>
            </mc:AlternateContent>
          </a:graphicData>
        </a:graphic>
      </p:graphicFrame>
    </p:spTree>
    <p:extLst>
      <p:ext uri="{BB962C8B-B14F-4D97-AF65-F5344CB8AC3E}">
        <p14:creationId xmlns:p14="http://schemas.microsoft.com/office/powerpoint/2010/main" val="121914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t>Directions</a:t>
            </a:r>
            <a:endParaRPr lang="en-US" sz="5400" dirty="0"/>
          </a:p>
        </p:txBody>
      </p:sp>
      <p:sp>
        <p:nvSpPr>
          <p:cNvPr id="3" name="Content Placeholder 2"/>
          <p:cNvSpPr>
            <a:spLocks noGrp="1"/>
          </p:cNvSpPr>
          <p:nvPr>
            <p:ph idx="1"/>
          </p:nvPr>
        </p:nvSpPr>
        <p:spPr>
          <a:xfrm>
            <a:off x="533400" y="1676400"/>
            <a:ext cx="8077200" cy="4898239"/>
          </a:xfrm>
        </p:spPr>
        <p:txBody>
          <a:bodyPr anchor="t">
            <a:noAutofit/>
          </a:bodyPr>
          <a:lstStyle/>
          <a:p>
            <a:pPr>
              <a:buAutoNum type="arabicPeriod"/>
            </a:pPr>
            <a:r>
              <a:rPr lang="en-US" sz="2400" dirty="0" smtClean="0"/>
              <a:t>Each student will fill out a BINGO card with the following ordered pairs in any block without repeating. </a:t>
            </a:r>
          </a:p>
          <a:p>
            <a:pPr>
              <a:buAutoNum type="arabicPeriod"/>
            </a:pPr>
            <a:r>
              <a:rPr lang="en-US" sz="2400" dirty="0" smtClean="0"/>
              <a:t>To play, a question will be displayed. </a:t>
            </a:r>
          </a:p>
          <a:p>
            <a:pPr>
              <a:buAutoNum type="arabicPeriod"/>
            </a:pPr>
            <a:r>
              <a:rPr lang="en-US" sz="2400" dirty="0" smtClean="0"/>
              <a:t>Each student will work out the problem on paper or on a white board. </a:t>
            </a:r>
          </a:p>
          <a:p>
            <a:pPr>
              <a:buAutoNum type="arabicPeriod"/>
            </a:pPr>
            <a:r>
              <a:rPr lang="en-US" sz="2400" dirty="0" smtClean="0"/>
              <a:t>If the answer is found correctly, students may mark that answer on their BINGO boards.</a:t>
            </a:r>
          </a:p>
          <a:p>
            <a:pPr>
              <a:buAutoNum type="arabicPeriod"/>
            </a:pPr>
            <a:r>
              <a:rPr lang="en-US" sz="2400" dirty="0" smtClean="0"/>
              <a:t>The first person to call BINGO wins! </a:t>
            </a:r>
            <a:endParaRPr lang="en-US" sz="2400" dirty="0"/>
          </a:p>
        </p:txBody>
      </p:sp>
    </p:spTree>
    <p:extLst>
      <p:ext uri="{BB962C8B-B14F-4D97-AF65-F5344CB8AC3E}">
        <p14:creationId xmlns:p14="http://schemas.microsoft.com/office/powerpoint/2010/main" val="3631272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125113" cy="924475"/>
          </a:xfrm>
        </p:spPr>
        <p:txBody>
          <a:bodyPr/>
          <a:lstStyle/>
          <a:p>
            <a:r>
              <a:rPr lang="en-US" dirty="0" smtClean="0"/>
              <a:t>Question # 17</a:t>
            </a:r>
            <a:endParaRPr lang="en-US" dirty="0"/>
          </a:p>
        </p:txBody>
      </p:sp>
      <p:sp>
        <p:nvSpPr>
          <p:cNvPr id="3" name="Content Placeholder 2"/>
          <p:cNvSpPr>
            <a:spLocks noGrp="1"/>
          </p:cNvSpPr>
          <p:nvPr>
            <p:ph idx="1"/>
          </p:nvPr>
        </p:nvSpPr>
        <p:spPr>
          <a:xfrm>
            <a:off x="457200" y="914400"/>
            <a:ext cx="8458200" cy="4601029"/>
          </a:xfrm>
        </p:spPr>
        <p:txBody>
          <a:bodyPr>
            <a:normAutofit fontScale="77500" lnSpcReduction="20000"/>
          </a:bodyPr>
          <a:lstStyle/>
          <a:p>
            <a:pPr marL="0" indent="0">
              <a:buNone/>
            </a:pPr>
            <a:r>
              <a:rPr lang="en-US" sz="3600" dirty="0" smtClean="0"/>
              <a:t>Lauren was eating lunch when she saw her friend Jason approach.  The room was crowded and Jason had to lift his tray to avoid obstacles.  Suddenly, a glass on Jason’s lunch tray tipped and fell off the tray.  Lauren lunged forward and managed to catch the glass just before it hit the ground.  The height h, in feet, of the glass t seconds after it was dropped is given h = -16t</a:t>
            </a:r>
            <a:r>
              <a:rPr lang="en-US" sz="3600" baseline="30000" dirty="0" smtClean="0"/>
              <a:t>2</a:t>
            </a:r>
            <a:r>
              <a:rPr lang="en-US" sz="3600" dirty="0" smtClean="0"/>
              <a:t> + 4.5.  </a:t>
            </a:r>
            <a:r>
              <a:rPr lang="en-US" sz="3600" dirty="0"/>
              <a:t>L</a:t>
            </a:r>
            <a:r>
              <a:rPr lang="en-US" sz="3600" dirty="0" smtClean="0"/>
              <a:t>auren caught the glass when it was six inches off the ground.  How long was the glass in the air before Lauren caught it?</a:t>
            </a:r>
            <a:endParaRPr lang="en-US" sz="3600" dirty="0"/>
          </a:p>
        </p:txBody>
      </p:sp>
      <p:graphicFrame>
        <p:nvGraphicFramePr>
          <p:cNvPr id="5" name="Object 4"/>
          <p:cNvGraphicFramePr>
            <a:graphicFrameLocks noChangeAspect="1"/>
          </p:cNvGraphicFramePr>
          <p:nvPr>
            <p:extLst>
              <p:ext uri="{D42A27DB-BD31-4B8C-83A1-F6EECF244321}">
                <p14:modId xmlns:p14="http://schemas.microsoft.com/office/powerpoint/2010/main" val="3455005256"/>
              </p:ext>
            </p:extLst>
          </p:nvPr>
        </p:nvGraphicFramePr>
        <p:xfrm>
          <a:off x="3276600" y="5486400"/>
          <a:ext cx="3257550" cy="914400"/>
        </p:xfrm>
        <a:graphic>
          <a:graphicData uri="http://schemas.openxmlformats.org/presentationml/2006/ole">
            <mc:AlternateContent xmlns:mc="http://schemas.openxmlformats.org/markup-compatibility/2006">
              <mc:Choice xmlns:v="urn:schemas-microsoft-com:vml" Requires="v">
                <p:oleObj spid="_x0000_s4099" name="Equation" r:id="rId3" imgW="723600" imgH="203040" progId="Equation.3">
                  <p:embed/>
                </p:oleObj>
              </mc:Choice>
              <mc:Fallback>
                <p:oleObj name="Equation" r:id="rId3" imgW="723600" imgH="203040" progId="Equation.3">
                  <p:embed/>
                  <p:pic>
                    <p:nvPicPr>
                      <p:cNvPr id="0" name=""/>
                      <p:cNvPicPr/>
                      <p:nvPr/>
                    </p:nvPicPr>
                    <p:blipFill>
                      <a:blip r:embed="rId4"/>
                      <a:stretch>
                        <a:fillRect/>
                      </a:stretch>
                    </p:blipFill>
                    <p:spPr>
                      <a:xfrm>
                        <a:off x="3276600" y="5486400"/>
                        <a:ext cx="3257550" cy="914400"/>
                      </a:xfrm>
                      <a:prstGeom prst="rect">
                        <a:avLst/>
                      </a:prstGeom>
                    </p:spPr>
                  </p:pic>
                </p:oleObj>
              </mc:Fallback>
            </mc:AlternateContent>
          </a:graphicData>
        </a:graphic>
      </p:graphicFrame>
    </p:spTree>
    <p:extLst>
      <p:ext uri="{BB962C8B-B14F-4D97-AF65-F5344CB8AC3E}">
        <p14:creationId xmlns:p14="http://schemas.microsoft.com/office/powerpoint/2010/main" val="403158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18</a:t>
            </a:r>
            <a:endParaRPr lang="en-US" dirty="0"/>
          </a:p>
        </p:txBody>
      </p:sp>
      <p:sp>
        <p:nvSpPr>
          <p:cNvPr id="3" name="Content Placeholder 2"/>
          <p:cNvSpPr>
            <a:spLocks noGrp="1"/>
          </p:cNvSpPr>
          <p:nvPr>
            <p:ph idx="1"/>
          </p:nvPr>
        </p:nvSpPr>
        <p:spPr>
          <a:xfrm>
            <a:off x="990600" y="762000"/>
            <a:ext cx="7125112" cy="4051437"/>
          </a:xfrm>
        </p:spPr>
        <p:txBody>
          <a:bodyPr>
            <a:normAutofit/>
          </a:bodyPr>
          <a:lstStyle/>
          <a:p>
            <a:pPr marL="0" indent="0">
              <a:buNone/>
            </a:pPr>
            <a:r>
              <a:rPr lang="en-US" sz="3600" dirty="0" smtClean="0"/>
              <a:t>Solve by graphing in standard form 2x</a:t>
            </a:r>
            <a:r>
              <a:rPr lang="en-US" sz="3600" baseline="30000" dirty="0" smtClean="0"/>
              <a:t>2</a:t>
            </a:r>
            <a:r>
              <a:rPr lang="en-US" sz="3600" dirty="0" smtClean="0"/>
              <a:t> – 4x – 6 = 0</a:t>
            </a:r>
            <a:endParaRPr lang="en-US" sz="3600" dirty="0"/>
          </a:p>
        </p:txBody>
      </p:sp>
      <p:graphicFrame>
        <p:nvGraphicFramePr>
          <p:cNvPr id="5" name="Object 4"/>
          <p:cNvGraphicFramePr>
            <a:graphicFrameLocks noChangeAspect="1"/>
          </p:cNvGraphicFramePr>
          <p:nvPr>
            <p:extLst>
              <p:ext uri="{D42A27DB-BD31-4B8C-83A1-F6EECF244321}">
                <p14:modId xmlns:p14="http://schemas.microsoft.com/office/powerpoint/2010/main" val="3070244571"/>
              </p:ext>
            </p:extLst>
          </p:nvPr>
        </p:nvGraphicFramePr>
        <p:xfrm>
          <a:off x="3810000" y="3733800"/>
          <a:ext cx="2732368" cy="1327150"/>
        </p:xfrm>
        <a:graphic>
          <a:graphicData uri="http://schemas.openxmlformats.org/presentationml/2006/ole">
            <mc:AlternateContent xmlns:mc="http://schemas.openxmlformats.org/markup-compatibility/2006">
              <mc:Choice xmlns:v="urn:schemas-microsoft-com:vml" Requires="v">
                <p:oleObj spid="_x0000_s5123" name="Equation" r:id="rId3" imgW="444240" imgH="215640" progId="Equation.3">
                  <p:embed/>
                </p:oleObj>
              </mc:Choice>
              <mc:Fallback>
                <p:oleObj name="Equation" r:id="rId3" imgW="444240" imgH="215640" progId="Equation.3">
                  <p:embed/>
                  <p:pic>
                    <p:nvPicPr>
                      <p:cNvPr id="0" name=""/>
                      <p:cNvPicPr/>
                      <p:nvPr/>
                    </p:nvPicPr>
                    <p:blipFill>
                      <a:blip r:embed="rId4"/>
                      <a:stretch>
                        <a:fillRect/>
                      </a:stretch>
                    </p:blipFill>
                    <p:spPr>
                      <a:xfrm>
                        <a:off x="3810000" y="3733800"/>
                        <a:ext cx="2732368" cy="1327150"/>
                      </a:xfrm>
                      <a:prstGeom prst="rect">
                        <a:avLst/>
                      </a:prstGeom>
                    </p:spPr>
                  </p:pic>
                </p:oleObj>
              </mc:Fallback>
            </mc:AlternateContent>
          </a:graphicData>
        </a:graphic>
      </p:graphicFrame>
    </p:spTree>
    <p:extLst>
      <p:ext uri="{BB962C8B-B14F-4D97-AF65-F5344CB8AC3E}">
        <p14:creationId xmlns:p14="http://schemas.microsoft.com/office/powerpoint/2010/main" val="179234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125113" cy="924475"/>
          </a:xfrm>
        </p:spPr>
        <p:txBody>
          <a:bodyPr/>
          <a:lstStyle/>
          <a:p>
            <a:r>
              <a:rPr lang="en-US" dirty="0" smtClean="0"/>
              <a:t>Question # 19</a:t>
            </a:r>
            <a:endParaRPr lang="en-US" dirty="0"/>
          </a:p>
        </p:txBody>
      </p:sp>
      <p:sp>
        <p:nvSpPr>
          <p:cNvPr id="3" name="Content Placeholder 2"/>
          <p:cNvSpPr>
            <a:spLocks noGrp="1"/>
          </p:cNvSpPr>
          <p:nvPr>
            <p:ph idx="1"/>
          </p:nvPr>
        </p:nvSpPr>
        <p:spPr>
          <a:xfrm>
            <a:off x="304800" y="0"/>
            <a:ext cx="8839200" cy="4724400"/>
          </a:xfrm>
        </p:spPr>
        <p:txBody>
          <a:bodyPr>
            <a:normAutofit/>
          </a:bodyPr>
          <a:lstStyle/>
          <a:p>
            <a:pPr marL="0" indent="0">
              <a:buNone/>
            </a:pPr>
            <a:r>
              <a:rPr lang="en-US" sz="3600" dirty="0" smtClean="0"/>
              <a:t>Solve using the quadratic formula</a:t>
            </a:r>
          </a:p>
          <a:p>
            <a:pPr marL="0" indent="0">
              <a:buNone/>
            </a:pPr>
            <a:endParaRPr lang="en-US" sz="3600" dirty="0"/>
          </a:p>
        </p:txBody>
      </p:sp>
      <p:sp>
        <p:nvSpPr>
          <p:cNvPr id="4" name="Title 1"/>
          <p:cNvSpPr txBox="1">
            <a:spLocks/>
          </p:cNvSpPr>
          <p:nvPr/>
        </p:nvSpPr>
        <p:spPr>
          <a:xfrm>
            <a:off x="1295400" y="5562600"/>
            <a:ext cx="68580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mc:AlternateContent xmlns:mc="http://schemas.openxmlformats.org/markup-compatibility/2006" xmlns:a14="http://schemas.microsoft.com/office/drawing/2010/main">
        <mc:Choice Requires="a14">
          <p:sp>
            <p:nvSpPr>
              <p:cNvPr id="5" name="TextBox 4"/>
              <p:cNvSpPr txBox="1"/>
              <p:nvPr/>
            </p:nvSpPr>
            <p:spPr>
              <a:xfrm>
                <a:off x="990600" y="2304399"/>
                <a:ext cx="2867195" cy="13275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4000" i="1" smtClean="0">
                              <a:latin typeface="Cambria Math"/>
                            </a:rPr>
                          </m:ctrlPr>
                        </m:fPr>
                        <m:num>
                          <m:sSup>
                            <m:sSupPr>
                              <m:ctrlPr>
                                <a:rPr lang="en-US" sz="4000" i="1" smtClean="0">
                                  <a:latin typeface="Cambria Math"/>
                                </a:rPr>
                              </m:ctrlPr>
                            </m:sSupPr>
                            <m:e>
                              <m:r>
                                <a:rPr lang="en-US" sz="4000" b="0" i="1" smtClean="0">
                                  <a:latin typeface="Cambria Math"/>
                                </a:rPr>
                                <m:t>𝑥</m:t>
                              </m:r>
                            </m:e>
                            <m:sup>
                              <m:r>
                                <a:rPr lang="en-US" sz="4000" b="0" i="1" smtClean="0">
                                  <a:latin typeface="Cambria Math"/>
                                </a:rPr>
                                <m:t>2</m:t>
                              </m:r>
                            </m:sup>
                          </m:sSup>
                        </m:num>
                        <m:den>
                          <m:r>
                            <a:rPr lang="en-US" sz="4000" b="0" i="1" smtClean="0">
                              <a:latin typeface="Cambria Math"/>
                            </a:rPr>
                            <m:t>2</m:t>
                          </m:r>
                        </m:den>
                      </m:f>
                      <m:r>
                        <a:rPr lang="en-US" sz="4000" b="0" i="1" smtClean="0">
                          <a:latin typeface="Cambria Math"/>
                        </a:rPr>
                        <m:t>+1= </m:t>
                      </m:r>
                      <m:f>
                        <m:fPr>
                          <m:ctrlPr>
                            <a:rPr lang="en-US" sz="4000" b="0" i="1" smtClean="0">
                              <a:latin typeface="Cambria Math"/>
                            </a:rPr>
                          </m:ctrlPr>
                        </m:fPr>
                        <m:num>
                          <m:r>
                            <a:rPr lang="en-US" sz="4000" b="0" i="1" smtClean="0">
                              <a:latin typeface="Cambria Math"/>
                            </a:rPr>
                            <m:t>𝑥</m:t>
                          </m:r>
                        </m:num>
                        <m:den>
                          <m:r>
                            <a:rPr lang="en-US" sz="4000" b="0" i="1" smtClean="0">
                              <a:latin typeface="Cambria Math"/>
                            </a:rPr>
                            <m:t>5</m:t>
                          </m:r>
                        </m:den>
                      </m:f>
                    </m:oMath>
                  </m:oMathPara>
                </a14:m>
                <a:endParaRPr lang="en-US" sz="4000" dirty="0"/>
              </a:p>
            </p:txBody>
          </p:sp>
        </mc:Choice>
        <mc:Fallback xmlns="">
          <p:sp>
            <p:nvSpPr>
              <p:cNvPr id="5" name="TextBox 4"/>
              <p:cNvSpPr txBox="1">
                <a:spLocks noRot="1" noChangeAspect="1" noMove="1" noResize="1" noEditPoints="1" noAdjustHandles="1" noChangeArrowheads="1" noChangeShapeType="1" noTextEdit="1"/>
              </p:cNvSpPr>
              <p:nvPr/>
            </p:nvSpPr>
            <p:spPr>
              <a:xfrm>
                <a:off x="990600" y="2304399"/>
                <a:ext cx="2867195" cy="1327543"/>
              </a:xfrm>
              <a:prstGeom prst="rect">
                <a:avLst/>
              </a:prstGeom>
              <a:blipFill rotWithShape="1">
                <a:blip r:embed="rId3"/>
                <a:stretch>
                  <a:fillRect/>
                </a:stretch>
              </a:blipFill>
            </p:spPr>
            <p:txBody>
              <a:bodyPr/>
              <a:lstStyle/>
              <a:p>
                <a:r>
                  <a:rPr lang="en-US">
                    <a:noFill/>
                  </a:rPr>
                  <a:t> </a:t>
                </a:r>
              </a:p>
            </p:txBody>
          </p:sp>
        </mc:Fallback>
      </mc:AlternateContent>
      <p:graphicFrame>
        <p:nvGraphicFramePr>
          <p:cNvPr id="7" name="Object 6"/>
          <p:cNvGraphicFramePr>
            <a:graphicFrameLocks noChangeAspect="1"/>
          </p:cNvGraphicFramePr>
          <p:nvPr>
            <p:extLst>
              <p:ext uri="{D42A27DB-BD31-4B8C-83A1-F6EECF244321}">
                <p14:modId xmlns:p14="http://schemas.microsoft.com/office/powerpoint/2010/main" val="45666127"/>
              </p:ext>
            </p:extLst>
          </p:nvPr>
        </p:nvGraphicFramePr>
        <p:xfrm>
          <a:off x="4114800" y="3505200"/>
          <a:ext cx="2857500" cy="2313214"/>
        </p:xfrm>
        <a:graphic>
          <a:graphicData uri="http://schemas.openxmlformats.org/presentationml/2006/ole">
            <mc:AlternateContent xmlns:mc="http://schemas.openxmlformats.org/markup-compatibility/2006">
              <mc:Choice xmlns:v="urn:schemas-microsoft-com:vml" Requires="v">
                <p:oleObj spid="_x0000_s6147" name="Equation" r:id="rId4" imgW="533160" imgH="431640" progId="Equation.3">
                  <p:embed/>
                </p:oleObj>
              </mc:Choice>
              <mc:Fallback>
                <p:oleObj name="Equation" r:id="rId4" imgW="533160" imgH="431640" progId="Equation.3">
                  <p:embed/>
                  <p:pic>
                    <p:nvPicPr>
                      <p:cNvPr id="0" name=""/>
                      <p:cNvPicPr/>
                      <p:nvPr/>
                    </p:nvPicPr>
                    <p:blipFill>
                      <a:blip r:embed="rId5"/>
                      <a:stretch>
                        <a:fillRect/>
                      </a:stretch>
                    </p:blipFill>
                    <p:spPr>
                      <a:xfrm>
                        <a:off x="4114800" y="3505200"/>
                        <a:ext cx="2857500" cy="2313214"/>
                      </a:xfrm>
                      <a:prstGeom prst="rect">
                        <a:avLst/>
                      </a:prstGeom>
                    </p:spPr>
                  </p:pic>
                </p:oleObj>
              </mc:Fallback>
            </mc:AlternateContent>
          </a:graphicData>
        </a:graphic>
      </p:graphicFrame>
    </p:spTree>
    <p:extLst>
      <p:ext uri="{BB962C8B-B14F-4D97-AF65-F5344CB8AC3E}">
        <p14:creationId xmlns:p14="http://schemas.microsoft.com/office/powerpoint/2010/main" val="179306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20</a:t>
            </a:r>
            <a:endParaRPr lang="en-US" dirty="0"/>
          </a:p>
        </p:txBody>
      </p:sp>
      <p:sp>
        <p:nvSpPr>
          <p:cNvPr id="3" name="Content Placeholder 2"/>
          <p:cNvSpPr>
            <a:spLocks noGrp="1"/>
          </p:cNvSpPr>
          <p:nvPr>
            <p:ph idx="1"/>
          </p:nvPr>
        </p:nvSpPr>
        <p:spPr>
          <a:xfrm>
            <a:off x="990600" y="805000"/>
            <a:ext cx="7125112" cy="4051437"/>
          </a:xfrm>
        </p:spPr>
        <p:txBody>
          <a:bodyPr>
            <a:normAutofit/>
          </a:bodyPr>
          <a:lstStyle/>
          <a:p>
            <a:pPr marL="0" indent="0">
              <a:buNone/>
            </a:pPr>
            <a:r>
              <a:rPr lang="en-US" sz="3600" dirty="0" smtClean="0"/>
              <a:t>Solve by completing the square</a:t>
            </a:r>
          </a:p>
          <a:p>
            <a:pPr marL="0" indent="0">
              <a:buNone/>
            </a:pPr>
            <a:r>
              <a:rPr lang="en-US" sz="3600" dirty="0" smtClean="0"/>
              <a:t>10x</a:t>
            </a:r>
            <a:r>
              <a:rPr lang="en-US" sz="3600" baseline="30000" dirty="0" smtClean="0"/>
              <a:t>2</a:t>
            </a:r>
            <a:r>
              <a:rPr lang="en-US" sz="3600" dirty="0" smtClean="0"/>
              <a:t> + 4x + 77= 9 </a:t>
            </a:r>
            <a:endParaRPr lang="en-US" sz="3600" dirty="0"/>
          </a:p>
        </p:txBody>
      </p:sp>
      <p:sp>
        <p:nvSpPr>
          <p:cNvPr id="4" name="Title 1"/>
          <p:cNvSpPr txBox="1">
            <a:spLocks/>
          </p:cNvSpPr>
          <p:nvPr/>
        </p:nvSpPr>
        <p:spPr>
          <a:xfrm>
            <a:off x="4724401" y="4419600"/>
            <a:ext cx="24384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849133774"/>
              </p:ext>
            </p:extLst>
          </p:nvPr>
        </p:nvGraphicFramePr>
        <p:xfrm>
          <a:off x="3657600" y="3810000"/>
          <a:ext cx="2940051" cy="1817486"/>
        </p:xfrm>
        <a:graphic>
          <a:graphicData uri="http://schemas.openxmlformats.org/presentationml/2006/ole">
            <mc:AlternateContent xmlns:mc="http://schemas.openxmlformats.org/markup-compatibility/2006">
              <mc:Choice xmlns:v="urn:schemas-microsoft-com:vml" Requires="v">
                <p:oleObj spid="_x0000_s7171" name="Equation" r:id="rId3" imgW="698400" imgH="431640" progId="Equation.3">
                  <p:embed/>
                </p:oleObj>
              </mc:Choice>
              <mc:Fallback>
                <p:oleObj name="Equation" r:id="rId3" imgW="698400" imgH="431640" progId="Equation.3">
                  <p:embed/>
                  <p:pic>
                    <p:nvPicPr>
                      <p:cNvPr id="0" name=""/>
                      <p:cNvPicPr/>
                      <p:nvPr/>
                    </p:nvPicPr>
                    <p:blipFill>
                      <a:blip r:embed="rId4"/>
                      <a:stretch>
                        <a:fillRect/>
                      </a:stretch>
                    </p:blipFill>
                    <p:spPr>
                      <a:xfrm>
                        <a:off x="3657600" y="3810000"/>
                        <a:ext cx="2940051" cy="1817486"/>
                      </a:xfrm>
                      <a:prstGeom prst="rect">
                        <a:avLst/>
                      </a:prstGeom>
                    </p:spPr>
                  </p:pic>
                </p:oleObj>
              </mc:Fallback>
            </mc:AlternateContent>
          </a:graphicData>
        </a:graphic>
      </p:graphicFrame>
    </p:spTree>
    <p:extLst>
      <p:ext uri="{BB962C8B-B14F-4D97-AF65-F5344CB8AC3E}">
        <p14:creationId xmlns:p14="http://schemas.microsoft.com/office/powerpoint/2010/main" val="271481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21</a:t>
            </a:r>
            <a:endParaRPr lang="en-US" dirty="0"/>
          </a:p>
        </p:txBody>
      </p:sp>
      <p:sp>
        <p:nvSpPr>
          <p:cNvPr id="3" name="Content Placeholder 2"/>
          <p:cNvSpPr>
            <a:spLocks noGrp="1"/>
          </p:cNvSpPr>
          <p:nvPr>
            <p:ph idx="1"/>
          </p:nvPr>
        </p:nvSpPr>
        <p:spPr>
          <a:xfrm>
            <a:off x="990600" y="990600"/>
            <a:ext cx="7125112" cy="4051437"/>
          </a:xfrm>
        </p:spPr>
        <p:txBody>
          <a:bodyPr>
            <a:normAutofit/>
          </a:bodyPr>
          <a:lstStyle/>
          <a:p>
            <a:pPr marL="0" indent="0">
              <a:buNone/>
            </a:pPr>
            <a:r>
              <a:rPr lang="en-US" sz="3600" dirty="0" smtClean="0"/>
              <a:t>Solve by graphing in vertex form y – 2 = ½ (x </a:t>
            </a:r>
            <a:r>
              <a:rPr lang="en-US" sz="3600" dirty="0"/>
              <a:t>-</a:t>
            </a:r>
            <a:r>
              <a:rPr lang="en-US" sz="3600" dirty="0" smtClean="0"/>
              <a:t> </a:t>
            </a:r>
            <a:r>
              <a:rPr lang="en-US" sz="3600" dirty="0"/>
              <a:t>4</a:t>
            </a:r>
            <a:r>
              <a:rPr lang="en-US" sz="3600" dirty="0" smtClean="0"/>
              <a:t>)</a:t>
            </a:r>
            <a:r>
              <a:rPr lang="en-US" sz="3600" baseline="30000" dirty="0" smtClean="0"/>
              <a:t>2</a:t>
            </a:r>
            <a:endParaRPr lang="en-US" sz="3600" dirty="0"/>
          </a:p>
          <a:p>
            <a:pPr marL="0" indent="0">
              <a:buNone/>
            </a:pPr>
            <a:endParaRPr lang="en-US" sz="3600" dirty="0"/>
          </a:p>
        </p:txBody>
      </p:sp>
      <p:sp>
        <p:nvSpPr>
          <p:cNvPr id="4" name="Title 1"/>
          <p:cNvSpPr txBox="1">
            <a:spLocks/>
          </p:cNvSpPr>
          <p:nvPr/>
        </p:nvSpPr>
        <p:spPr>
          <a:xfrm>
            <a:off x="4724401" y="4419600"/>
            <a:ext cx="24384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4265817718"/>
              </p:ext>
            </p:extLst>
          </p:nvPr>
        </p:nvGraphicFramePr>
        <p:xfrm>
          <a:off x="3886200" y="4245525"/>
          <a:ext cx="2390962" cy="1098550"/>
        </p:xfrm>
        <a:graphic>
          <a:graphicData uri="http://schemas.openxmlformats.org/presentationml/2006/ole">
            <mc:AlternateContent xmlns:mc="http://schemas.openxmlformats.org/markup-compatibility/2006">
              <mc:Choice xmlns:v="urn:schemas-microsoft-com:vml" Requires="v">
                <p:oleObj spid="_x0000_s8195" name="Equation" r:id="rId3" imgW="469800" imgH="215640" progId="Equation.3">
                  <p:embed/>
                </p:oleObj>
              </mc:Choice>
              <mc:Fallback>
                <p:oleObj name="Equation" r:id="rId3" imgW="469800" imgH="215640" progId="Equation.3">
                  <p:embed/>
                  <p:pic>
                    <p:nvPicPr>
                      <p:cNvPr id="0" name=""/>
                      <p:cNvPicPr/>
                      <p:nvPr/>
                    </p:nvPicPr>
                    <p:blipFill>
                      <a:blip r:embed="rId4"/>
                      <a:stretch>
                        <a:fillRect/>
                      </a:stretch>
                    </p:blipFill>
                    <p:spPr>
                      <a:xfrm>
                        <a:off x="3886200" y="4245525"/>
                        <a:ext cx="2390962" cy="1098550"/>
                      </a:xfrm>
                      <a:prstGeom prst="rect">
                        <a:avLst/>
                      </a:prstGeom>
                    </p:spPr>
                  </p:pic>
                </p:oleObj>
              </mc:Fallback>
            </mc:AlternateContent>
          </a:graphicData>
        </a:graphic>
      </p:graphicFrame>
    </p:spTree>
    <p:extLst>
      <p:ext uri="{BB962C8B-B14F-4D97-AF65-F5344CB8AC3E}">
        <p14:creationId xmlns:p14="http://schemas.microsoft.com/office/powerpoint/2010/main" val="210886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22</a:t>
            </a:r>
            <a:endParaRPr lang="en-US" dirty="0"/>
          </a:p>
        </p:txBody>
      </p:sp>
      <p:sp>
        <p:nvSpPr>
          <p:cNvPr id="3" name="Content Placeholder 2"/>
          <p:cNvSpPr>
            <a:spLocks noGrp="1"/>
          </p:cNvSpPr>
          <p:nvPr>
            <p:ph idx="1"/>
          </p:nvPr>
        </p:nvSpPr>
        <p:spPr>
          <a:xfrm>
            <a:off x="990600" y="609600"/>
            <a:ext cx="7125112" cy="4051437"/>
          </a:xfrm>
        </p:spPr>
        <p:txBody>
          <a:bodyPr>
            <a:normAutofit/>
          </a:bodyPr>
          <a:lstStyle/>
          <a:p>
            <a:pPr marL="0" indent="0">
              <a:buNone/>
            </a:pPr>
            <a:r>
              <a:rPr lang="en-US" sz="3600" dirty="0" smtClean="0"/>
              <a:t>Solve by completing the square</a:t>
            </a:r>
          </a:p>
          <a:p>
            <a:pPr marL="0" indent="0">
              <a:buNone/>
            </a:pPr>
            <a:r>
              <a:rPr lang="en-US" sz="3600" dirty="0" smtClean="0"/>
              <a:t>x</a:t>
            </a:r>
            <a:r>
              <a:rPr lang="en-US" sz="3600" baseline="30000" dirty="0" smtClean="0"/>
              <a:t>2</a:t>
            </a:r>
            <a:r>
              <a:rPr lang="en-US" sz="3600" dirty="0" smtClean="0"/>
              <a:t> – 10x + 26 = 8</a:t>
            </a:r>
            <a:endParaRPr lang="en-US" sz="3600" dirty="0"/>
          </a:p>
        </p:txBody>
      </p:sp>
      <p:graphicFrame>
        <p:nvGraphicFramePr>
          <p:cNvPr id="5" name="Object 4"/>
          <p:cNvGraphicFramePr>
            <a:graphicFrameLocks noChangeAspect="1"/>
          </p:cNvGraphicFramePr>
          <p:nvPr>
            <p:extLst>
              <p:ext uri="{D42A27DB-BD31-4B8C-83A1-F6EECF244321}">
                <p14:modId xmlns:p14="http://schemas.microsoft.com/office/powerpoint/2010/main" val="2024594687"/>
              </p:ext>
            </p:extLst>
          </p:nvPr>
        </p:nvGraphicFramePr>
        <p:xfrm>
          <a:off x="3810000" y="4343400"/>
          <a:ext cx="2630904" cy="1219200"/>
        </p:xfrm>
        <a:graphic>
          <a:graphicData uri="http://schemas.openxmlformats.org/presentationml/2006/ole">
            <mc:AlternateContent xmlns:mc="http://schemas.openxmlformats.org/markup-compatibility/2006">
              <mc:Choice xmlns:v="urn:schemas-microsoft-com:vml" Requires="v">
                <p:oleObj spid="_x0000_s9219" name="Equation" r:id="rId3" imgW="520560" imgH="241200" progId="Equation.3">
                  <p:embed/>
                </p:oleObj>
              </mc:Choice>
              <mc:Fallback>
                <p:oleObj name="Equation" r:id="rId3" imgW="520560" imgH="241200" progId="Equation.3">
                  <p:embed/>
                  <p:pic>
                    <p:nvPicPr>
                      <p:cNvPr id="0" name=""/>
                      <p:cNvPicPr/>
                      <p:nvPr/>
                    </p:nvPicPr>
                    <p:blipFill>
                      <a:blip r:embed="rId4"/>
                      <a:stretch>
                        <a:fillRect/>
                      </a:stretch>
                    </p:blipFill>
                    <p:spPr>
                      <a:xfrm>
                        <a:off x="3810000" y="4343400"/>
                        <a:ext cx="2630904" cy="1219200"/>
                      </a:xfrm>
                      <a:prstGeom prst="rect">
                        <a:avLst/>
                      </a:prstGeom>
                    </p:spPr>
                  </p:pic>
                </p:oleObj>
              </mc:Fallback>
            </mc:AlternateContent>
          </a:graphicData>
        </a:graphic>
      </p:graphicFrame>
    </p:spTree>
    <p:extLst>
      <p:ext uri="{BB962C8B-B14F-4D97-AF65-F5344CB8AC3E}">
        <p14:creationId xmlns:p14="http://schemas.microsoft.com/office/powerpoint/2010/main" val="128497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125113" cy="924475"/>
          </a:xfrm>
        </p:spPr>
        <p:txBody>
          <a:bodyPr/>
          <a:lstStyle/>
          <a:p>
            <a:r>
              <a:rPr lang="en-US" dirty="0" smtClean="0"/>
              <a:t>Question # 23</a:t>
            </a:r>
            <a:endParaRPr lang="en-US" dirty="0"/>
          </a:p>
        </p:txBody>
      </p:sp>
      <p:sp>
        <p:nvSpPr>
          <p:cNvPr id="3" name="Content Placeholder 2"/>
          <p:cNvSpPr>
            <a:spLocks noGrp="1"/>
          </p:cNvSpPr>
          <p:nvPr>
            <p:ph idx="1"/>
          </p:nvPr>
        </p:nvSpPr>
        <p:spPr>
          <a:xfrm>
            <a:off x="457200" y="457200"/>
            <a:ext cx="7924800" cy="4724400"/>
          </a:xfrm>
        </p:spPr>
        <p:txBody>
          <a:bodyPr>
            <a:normAutofit/>
          </a:bodyPr>
          <a:lstStyle/>
          <a:p>
            <a:pPr marL="0" indent="0">
              <a:buNone/>
            </a:pPr>
            <a:r>
              <a:rPr lang="en-US" sz="3600" dirty="0" smtClean="0"/>
              <a:t>Solve using the quadratic formula</a:t>
            </a:r>
          </a:p>
          <a:p>
            <a:pPr marL="0" indent="0">
              <a:buNone/>
            </a:pPr>
            <a:r>
              <a:rPr lang="en-US" sz="3600" dirty="0" smtClean="0"/>
              <a:t>3x</a:t>
            </a:r>
            <a:r>
              <a:rPr lang="en-US" sz="3600" baseline="30000" dirty="0" smtClean="0"/>
              <a:t>2</a:t>
            </a:r>
            <a:r>
              <a:rPr lang="en-US" sz="3600" dirty="0" smtClean="0"/>
              <a:t> – 11x = 8 – 14x</a:t>
            </a:r>
            <a:endParaRPr lang="en-US" sz="3600" dirty="0"/>
          </a:p>
        </p:txBody>
      </p:sp>
      <p:sp>
        <p:nvSpPr>
          <p:cNvPr id="4" name="Title 1"/>
          <p:cNvSpPr txBox="1">
            <a:spLocks/>
          </p:cNvSpPr>
          <p:nvPr/>
        </p:nvSpPr>
        <p:spPr>
          <a:xfrm>
            <a:off x="914400" y="5715000"/>
            <a:ext cx="83820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3454714694"/>
              </p:ext>
            </p:extLst>
          </p:nvPr>
        </p:nvGraphicFramePr>
        <p:xfrm>
          <a:off x="3276600" y="4419600"/>
          <a:ext cx="2590800" cy="1524000"/>
        </p:xfrm>
        <a:graphic>
          <a:graphicData uri="http://schemas.openxmlformats.org/presentationml/2006/ole">
            <mc:AlternateContent xmlns:mc="http://schemas.openxmlformats.org/markup-compatibility/2006">
              <mc:Choice xmlns:v="urn:schemas-microsoft-com:vml" Requires="v">
                <p:oleObj spid="_x0000_s10243" name="Equation" r:id="rId3" imgW="863280" imgH="507960" progId="Equation.3">
                  <p:embed/>
                </p:oleObj>
              </mc:Choice>
              <mc:Fallback>
                <p:oleObj name="Equation" r:id="rId3" imgW="863280" imgH="507960" progId="Equation.3">
                  <p:embed/>
                  <p:pic>
                    <p:nvPicPr>
                      <p:cNvPr id="0" name=""/>
                      <p:cNvPicPr/>
                      <p:nvPr/>
                    </p:nvPicPr>
                    <p:blipFill>
                      <a:blip r:embed="rId4"/>
                      <a:stretch>
                        <a:fillRect/>
                      </a:stretch>
                    </p:blipFill>
                    <p:spPr>
                      <a:xfrm>
                        <a:off x="3276600" y="4419600"/>
                        <a:ext cx="2590800" cy="1524000"/>
                      </a:xfrm>
                      <a:prstGeom prst="rect">
                        <a:avLst/>
                      </a:prstGeom>
                    </p:spPr>
                  </p:pic>
                </p:oleObj>
              </mc:Fallback>
            </mc:AlternateContent>
          </a:graphicData>
        </a:graphic>
      </p:graphicFrame>
    </p:spTree>
    <p:extLst>
      <p:ext uri="{BB962C8B-B14F-4D97-AF65-F5344CB8AC3E}">
        <p14:creationId xmlns:p14="http://schemas.microsoft.com/office/powerpoint/2010/main" val="457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24</a:t>
            </a:r>
            <a:endParaRPr lang="en-US" dirty="0"/>
          </a:p>
        </p:txBody>
      </p:sp>
      <p:sp>
        <p:nvSpPr>
          <p:cNvPr id="4" name="Title 1"/>
          <p:cNvSpPr txBox="1">
            <a:spLocks/>
          </p:cNvSpPr>
          <p:nvPr/>
        </p:nvSpPr>
        <p:spPr>
          <a:xfrm>
            <a:off x="4724401" y="4419600"/>
            <a:ext cx="24384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2923778763"/>
              </p:ext>
            </p:extLst>
          </p:nvPr>
        </p:nvGraphicFramePr>
        <p:xfrm>
          <a:off x="2133600" y="2743201"/>
          <a:ext cx="2895600" cy="1852952"/>
        </p:xfrm>
        <a:graphic>
          <a:graphicData uri="http://schemas.openxmlformats.org/presentationml/2006/ole">
            <mc:AlternateContent xmlns:mc="http://schemas.openxmlformats.org/markup-compatibility/2006">
              <mc:Choice xmlns:v="urn:schemas-microsoft-com:vml" Requires="v">
                <p:oleObj spid="_x0000_s11267" name="Equation" r:id="rId3" imgW="317160" imgH="203040" progId="Equation.3">
                  <p:embed/>
                </p:oleObj>
              </mc:Choice>
              <mc:Fallback>
                <p:oleObj name="Equation" r:id="rId3" imgW="317160" imgH="203040" progId="Equation.3">
                  <p:embed/>
                  <p:pic>
                    <p:nvPicPr>
                      <p:cNvPr id="0" name=""/>
                      <p:cNvPicPr/>
                      <p:nvPr/>
                    </p:nvPicPr>
                    <p:blipFill>
                      <a:blip r:embed="rId4"/>
                      <a:stretch>
                        <a:fillRect/>
                      </a:stretch>
                    </p:blipFill>
                    <p:spPr>
                      <a:xfrm>
                        <a:off x="2133600" y="2743201"/>
                        <a:ext cx="2895600" cy="1852952"/>
                      </a:xfrm>
                      <a:prstGeom prst="rect">
                        <a:avLst/>
                      </a:prstGeom>
                    </p:spPr>
                  </p:pic>
                </p:oleObj>
              </mc:Fallback>
            </mc:AlternateContent>
          </a:graphicData>
        </a:graphic>
      </p:graphicFrame>
    </p:spTree>
    <p:extLst>
      <p:ext uri="{BB962C8B-B14F-4D97-AF65-F5344CB8AC3E}">
        <p14:creationId xmlns:p14="http://schemas.microsoft.com/office/powerpoint/2010/main" val="105852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txBody>
          <a:bodyPr/>
          <a:lstStyle/>
          <a:p>
            <a:pPr algn="ctr"/>
            <a:r>
              <a:rPr lang="en-US" sz="5400" dirty="0" smtClean="0"/>
              <a:t>B-I-N-G-O</a:t>
            </a:r>
            <a:endParaRPr lang="en-US" sz="54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533400"/>
                <a:ext cx="8686800" cy="5943600"/>
              </a:xfrm>
            </p:spPr>
            <p:txBody>
              <a:bodyPr anchor="t">
                <a:noAutofit/>
              </a:bodyPr>
              <a:lstStyle/>
              <a:p>
                <a:pPr marL="0" indent="0">
                  <a:buNone/>
                </a:pPr>
                <a14:m>
                  <m:oMath xmlns:m="http://schemas.openxmlformats.org/officeDocument/2006/math">
                    <m:d>
                      <m:dPr>
                        <m:begChr m:val="{"/>
                        <m:endChr m:val="}"/>
                        <m:ctrlPr>
                          <a:rPr lang="en-US" sz="2400" b="0" i="1" smtClean="0">
                            <a:latin typeface="Cambria Math"/>
                          </a:rPr>
                        </m:ctrlPr>
                      </m:dPr>
                      <m:e>
                        <m:r>
                          <a:rPr lang="en-US" sz="2400" b="0" i="1" smtClean="0">
                            <a:latin typeface="Cambria Math"/>
                          </a:rPr>
                          <m:t>0, −2</m:t>
                        </m:r>
                      </m:e>
                    </m:d>
                  </m:oMath>
                </a14:m>
                <a:r>
                  <a:rPr lang="en-US" sz="2400" b="0" dirty="0" smtClean="0"/>
                  <a:t>					</a:t>
                </a:r>
                <a14:m>
                  <m:oMath xmlns:m="http://schemas.openxmlformats.org/officeDocument/2006/math">
                    <m:d>
                      <m:dPr>
                        <m:begChr m:val="{"/>
                        <m:endChr m:val="}"/>
                        <m:ctrlPr>
                          <a:rPr lang="en-US" sz="2400" b="0" i="1" smtClean="0">
                            <a:latin typeface="Cambria Math"/>
                          </a:rPr>
                        </m:ctrlPr>
                      </m:dPr>
                      <m:e>
                        <m:f>
                          <m:fPr>
                            <m:ctrlPr>
                              <a:rPr lang="en-US" sz="2400" b="0" i="1" smtClean="0">
                                <a:latin typeface="Cambria Math"/>
                              </a:rPr>
                            </m:ctrlPr>
                          </m:fPr>
                          <m:num>
                            <m:r>
                              <a:rPr lang="en-US" sz="2400" b="0" i="1" smtClean="0">
                                <a:latin typeface="Cambria Math"/>
                              </a:rPr>
                              <m:t>−3</m:t>
                            </m:r>
                            <m:r>
                              <a:rPr lang="en-US" sz="2400" b="0" i="1" smtClean="0">
                                <a:latin typeface="Cambria Math"/>
                                <a:ea typeface="Cambria Math"/>
                              </a:rPr>
                              <m:t>±3</m:t>
                            </m:r>
                            <m:r>
                              <a:rPr lang="en-US" sz="2400" b="0" i="1" smtClean="0">
                                <a:latin typeface="Cambria Math"/>
                                <a:ea typeface="Cambria Math"/>
                              </a:rPr>
                              <m:t>𝑖</m:t>
                            </m:r>
                            <m:rad>
                              <m:radPr>
                                <m:degHide m:val="on"/>
                                <m:ctrlPr>
                                  <a:rPr lang="en-US" sz="2400" b="0" i="1" smtClean="0">
                                    <a:latin typeface="Cambria Math"/>
                                    <a:ea typeface="Cambria Math"/>
                                  </a:rPr>
                                </m:ctrlPr>
                              </m:radPr>
                              <m:deg/>
                              <m:e>
                                <m:r>
                                  <a:rPr lang="en-US" sz="2400" b="0" i="1" smtClean="0">
                                    <a:latin typeface="Cambria Math"/>
                                    <a:ea typeface="Cambria Math"/>
                                  </a:rPr>
                                  <m:t>7</m:t>
                                </m:r>
                              </m:e>
                            </m:rad>
                          </m:num>
                          <m:den>
                            <m:r>
                              <a:rPr lang="en-US" sz="2400" b="0" i="1" smtClean="0">
                                <a:latin typeface="Cambria Math"/>
                              </a:rPr>
                              <m:t>8</m:t>
                            </m:r>
                          </m:den>
                        </m:f>
                      </m:e>
                    </m:d>
                  </m:oMath>
                </a14:m>
                <a:r>
                  <a:rPr lang="en-US" sz="2400" b="0" dirty="0" smtClean="0"/>
                  <a:t>					</a:t>
                </a:r>
                <a14:m>
                  <m:oMath xmlns:m="http://schemas.openxmlformats.org/officeDocument/2006/math">
                    <m:d>
                      <m:dPr>
                        <m:begChr m:val="{"/>
                        <m:endChr m:val="}"/>
                        <m:ctrlPr>
                          <a:rPr lang="en-US" sz="2400" b="0" i="1" smtClean="0">
                            <a:latin typeface="Cambria Math"/>
                          </a:rPr>
                        </m:ctrlPr>
                      </m:dPr>
                      <m:e>
                        <m:r>
                          <a:rPr lang="en-US" sz="2400" b="0" i="1" smtClean="0">
                            <a:latin typeface="Cambria Math"/>
                          </a:rPr>
                          <m:t>−5, </m:t>
                        </m:r>
                        <m:f>
                          <m:fPr>
                            <m:ctrlPr>
                              <a:rPr lang="en-US" sz="2400" b="0" i="1" smtClean="0">
                                <a:latin typeface="Cambria Math"/>
                              </a:rPr>
                            </m:ctrlPr>
                          </m:fPr>
                          <m:num>
                            <m:r>
                              <a:rPr lang="en-US" sz="2400" b="0" i="1" smtClean="0">
                                <a:latin typeface="Cambria Math"/>
                              </a:rPr>
                              <m:t>1</m:t>
                            </m:r>
                          </m:num>
                          <m:den>
                            <m:r>
                              <a:rPr lang="en-US" sz="2400" b="0" i="1" smtClean="0">
                                <a:latin typeface="Cambria Math"/>
                              </a:rPr>
                              <m:t>4</m:t>
                            </m:r>
                          </m:den>
                        </m:f>
                      </m:e>
                    </m:d>
                  </m:oMath>
                </a14:m>
                <a:endParaRPr lang="en-US" sz="2400" b="0" dirty="0" smtClean="0"/>
              </a:p>
              <a:p>
                <a:pPr marL="0" indent="0">
                  <a:buNone/>
                </a:pPr>
                <a14:m>
                  <m:oMath xmlns:m="http://schemas.openxmlformats.org/officeDocument/2006/math">
                    <m:r>
                      <a:rPr lang="en-US" sz="2400" b="0" i="1" smtClean="0">
                        <a:latin typeface="Cambria Math"/>
                      </a:rPr>
                      <m:t>{2</m:t>
                    </m:r>
                    <m:r>
                      <a:rPr lang="en-US" sz="2400" b="0" i="1" smtClean="0">
                        <a:latin typeface="Cambria Math"/>
                        <a:ea typeface="Cambria Math"/>
                      </a:rPr>
                      <m:t>±</m:t>
                    </m:r>
                    <m:rad>
                      <m:radPr>
                        <m:degHide m:val="on"/>
                        <m:ctrlPr>
                          <a:rPr lang="en-US" sz="2400" b="0" i="1" smtClean="0">
                            <a:latin typeface="Cambria Math"/>
                            <a:ea typeface="Cambria Math"/>
                          </a:rPr>
                        </m:ctrlPr>
                      </m:radPr>
                      <m:deg/>
                      <m:e>
                        <m:r>
                          <a:rPr lang="en-US" sz="2400" b="0" i="1" smtClean="0">
                            <a:latin typeface="Cambria Math"/>
                            <a:ea typeface="Cambria Math"/>
                          </a:rPr>
                          <m:t>2</m:t>
                        </m:r>
                      </m:e>
                    </m:rad>
                    <m:r>
                      <a:rPr lang="en-US" sz="2400" b="0" i="1" smtClean="0">
                        <a:latin typeface="Cambria Math"/>
                        <a:ea typeface="Cambria Math"/>
                      </a:rPr>
                      <m:t>}</m:t>
                    </m:r>
                  </m:oMath>
                </a14:m>
                <a:r>
                  <a:rPr lang="en-US" sz="2400" b="0" dirty="0" smtClean="0"/>
                  <a:t>			</a:t>
                </a:r>
                <a:r>
                  <a:rPr lang="en-US" sz="2400" dirty="0"/>
                  <a:t> </a:t>
                </a:r>
                <a:r>
                  <a:rPr lang="en-US" sz="2400" dirty="0" smtClean="0"/>
                  <a:t>    </a:t>
                </a:r>
                <a14:m>
                  <m:oMath xmlns:m="http://schemas.openxmlformats.org/officeDocument/2006/math">
                    <m:d>
                      <m:dPr>
                        <m:begChr m:val="{"/>
                        <m:endChr m:val="}"/>
                        <m:ctrlPr>
                          <a:rPr lang="en-US" sz="2400" i="1" smtClean="0">
                            <a:latin typeface="Cambria Math"/>
                          </a:rPr>
                        </m:ctrlPr>
                      </m:dPr>
                      <m:e>
                        <m:f>
                          <m:fPr>
                            <m:ctrlPr>
                              <a:rPr lang="en-US" sz="2400" i="1" smtClean="0">
                                <a:latin typeface="Cambria Math"/>
                              </a:rPr>
                            </m:ctrlPr>
                          </m:fPr>
                          <m:num>
                            <m:r>
                              <a:rPr lang="en-US" sz="2400" b="0" i="1" smtClean="0">
                                <a:latin typeface="Cambria Math"/>
                              </a:rPr>
                              <m:t>1</m:t>
                            </m:r>
                            <m:r>
                              <a:rPr lang="en-US" sz="2400" b="0" i="1" smtClean="0">
                                <a:latin typeface="Cambria Math"/>
                                <a:ea typeface="Cambria Math"/>
                              </a:rPr>
                              <m:t>±7</m:t>
                            </m:r>
                            <m:r>
                              <a:rPr lang="en-US" sz="2400" b="0" i="1" smtClean="0">
                                <a:latin typeface="Cambria Math"/>
                                <a:ea typeface="Cambria Math"/>
                              </a:rPr>
                              <m:t>𝑖</m:t>
                            </m:r>
                          </m:num>
                          <m:den>
                            <m:r>
                              <a:rPr lang="en-US" sz="2400" b="0" i="1" smtClean="0">
                                <a:latin typeface="Cambria Math"/>
                              </a:rPr>
                              <m:t>5</m:t>
                            </m:r>
                          </m:den>
                        </m:f>
                      </m:e>
                    </m:d>
                  </m:oMath>
                </a14:m>
                <a:r>
                  <a:rPr lang="en-US" sz="2400" b="0" dirty="0" smtClean="0"/>
                  <a:t>						</a:t>
                </a:r>
                <a14:m>
                  <m:oMath xmlns:m="http://schemas.openxmlformats.org/officeDocument/2006/math">
                    <m:d>
                      <m:dPr>
                        <m:begChr m:val="{"/>
                        <m:endChr m:val="}"/>
                        <m:ctrlPr>
                          <a:rPr lang="en-US" sz="2400" b="0" i="1" smtClean="0">
                            <a:latin typeface="Cambria Math"/>
                          </a:rPr>
                        </m:ctrlPr>
                      </m:dPr>
                      <m:e>
                        <m:r>
                          <a:rPr lang="en-US" sz="2400" b="0" i="1" smtClean="0">
                            <a:latin typeface="Cambria Math"/>
                          </a:rPr>
                          <m:t>1.36, 108.84</m:t>
                        </m:r>
                      </m:e>
                    </m:d>
                  </m:oMath>
                </a14:m>
                <a:r>
                  <a:rPr lang="en-US" sz="2400" b="0" dirty="0" smtClean="0"/>
                  <a:t>			</a:t>
                </a:r>
              </a:p>
              <a:p>
                <a:pPr marL="0" indent="0">
                  <a:buNone/>
                </a:pPr>
                <a14:m>
                  <m:oMath xmlns:m="http://schemas.openxmlformats.org/officeDocument/2006/math">
                    <m:d>
                      <m:dPr>
                        <m:begChr m:val="{"/>
                        <m:endChr m:val="}"/>
                        <m:ctrlPr>
                          <a:rPr lang="en-US" sz="2400" i="1" smtClean="0">
                            <a:latin typeface="Cambria Math"/>
                          </a:rPr>
                        </m:ctrlPr>
                      </m:dPr>
                      <m:e>
                        <m:f>
                          <m:fPr>
                            <m:ctrlPr>
                              <a:rPr lang="en-US" sz="2400" i="1" smtClean="0">
                                <a:latin typeface="Cambria Math"/>
                              </a:rPr>
                            </m:ctrlPr>
                          </m:fPr>
                          <m:num>
                            <m:r>
                              <a:rPr lang="en-US" sz="2400" b="0" i="1" smtClean="0">
                                <a:latin typeface="Cambria Math"/>
                              </a:rPr>
                              <m:t>3</m:t>
                            </m:r>
                          </m:num>
                          <m:den>
                            <m:r>
                              <a:rPr lang="en-US" sz="2400" b="0" i="1" smtClean="0">
                                <a:latin typeface="Cambria Math"/>
                              </a:rPr>
                              <m:t>4</m:t>
                            </m:r>
                          </m:den>
                        </m:f>
                      </m:e>
                    </m:d>
                  </m:oMath>
                </a14:m>
                <a:r>
                  <a:rPr lang="en-US" sz="2400" dirty="0" smtClean="0"/>
                  <a:t>						</a:t>
                </a:r>
                <a14:m>
                  <m:oMath xmlns:m="http://schemas.openxmlformats.org/officeDocument/2006/math">
                    <m:d>
                      <m:dPr>
                        <m:begChr m:val="{"/>
                        <m:endChr m:val="}"/>
                        <m:ctrlPr>
                          <a:rPr lang="en-US" sz="2400" i="1" smtClean="0">
                            <a:latin typeface="Cambria Math"/>
                          </a:rPr>
                        </m:ctrlPr>
                      </m:dPr>
                      <m:e>
                        <m:r>
                          <a:rPr lang="en-US" sz="2400" b="0" i="1" smtClean="0">
                            <a:latin typeface="Cambria Math"/>
                          </a:rPr>
                          <m:t>1</m:t>
                        </m:r>
                      </m:e>
                    </m:d>
                  </m:oMath>
                </a14:m>
                <a:r>
                  <a:rPr lang="en-US" sz="2400" dirty="0" smtClean="0"/>
                  <a:t>							</a:t>
                </a:r>
                <a14:m>
                  <m:oMath xmlns:m="http://schemas.openxmlformats.org/officeDocument/2006/math">
                    <m:d>
                      <m:dPr>
                        <m:begChr m:val="{"/>
                        <m:endChr m:val="}"/>
                        <m:ctrlPr>
                          <a:rPr lang="en-US" sz="2400" i="1" smtClean="0">
                            <a:latin typeface="Cambria Math"/>
                          </a:rPr>
                        </m:ctrlPr>
                      </m:dPr>
                      <m:e>
                        <m:r>
                          <a:rPr lang="en-US" sz="2400" b="0" i="1" smtClean="0">
                            <a:latin typeface="Cambria Math"/>
                          </a:rPr>
                          <m:t>−1,  3</m:t>
                        </m:r>
                      </m:e>
                    </m:d>
                  </m:oMath>
                </a14:m>
                <a:endParaRPr lang="en-US" sz="2400" dirty="0" smtClean="0"/>
              </a:p>
              <a:p>
                <a:pPr marL="0" indent="0">
                  <a:buNone/>
                </a:pPr>
                <a14:m>
                  <m:oMath xmlns:m="http://schemas.openxmlformats.org/officeDocument/2006/math">
                    <m:d>
                      <m:dPr>
                        <m:begChr m:val="{"/>
                        <m:endChr m:val="}"/>
                        <m:ctrlPr>
                          <a:rPr lang="en-US" sz="2400" i="1" smtClean="0">
                            <a:latin typeface="Cambria Math"/>
                          </a:rPr>
                        </m:ctrlPr>
                      </m:dPr>
                      <m:e>
                        <m:f>
                          <m:fPr>
                            <m:ctrlPr>
                              <a:rPr lang="en-US" sz="2400" i="1" smtClean="0">
                                <a:latin typeface="Cambria Math"/>
                              </a:rPr>
                            </m:ctrlPr>
                          </m:fPr>
                          <m:num>
                            <m:r>
                              <a:rPr lang="en-US" sz="2400" b="0" i="1" smtClean="0">
                                <a:latin typeface="Cambria Math"/>
                              </a:rPr>
                              <m:t>−5</m:t>
                            </m:r>
                            <m:r>
                              <a:rPr lang="en-US" sz="2400" b="0" i="1" smtClean="0">
                                <a:latin typeface="Cambria Math"/>
                                <a:ea typeface="Cambria Math"/>
                              </a:rPr>
                              <m:t>±</m:t>
                            </m:r>
                            <m:r>
                              <a:rPr lang="en-US" sz="2400" b="0" i="1" smtClean="0">
                                <a:latin typeface="Cambria Math"/>
                                <a:ea typeface="Cambria Math"/>
                              </a:rPr>
                              <m:t>𝑖</m:t>
                            </m:r>
                            <m:rad>
                              <m:radPr>
                                <m:degHide m:val="on"/>
                                <m:ctrlPr>
                                  <a:rPr lang="en-US" sz="2400" b="0" i="1" smtClean="0">
                                    <a:latin typeface="Cambria Math"/>
                                    <a:ea typeface="Cambria Math"/>
                                  </a:rPr>
                                </m:ctrlPr>
                              </m:radPr>
                              <m:deg/>
                              <m:e>
                                <m:r>
                                  <a:rPr lang="en-US" sz="2400" b="0" i="1" smtClean="0">
                                    <a:latin typeface="Cambria Math"/>
                                    <a:ea typeface="Cambria Math"/>
                                  </a:rPr>
                                  <m:t>3</m:t>
                                </m:r>
                              </m:e>
                            </m:rad>
                          </m:num>
                          <m:den>
                            <m:r>
                              <a:rPr lang="en-US" sz="2400" b="0" i="1" smtClean="0">
                                <a:latin typeface="Cambria Math"/>
                              </a:rPr>
                              <m:t>2</m:t>
                            </m:r>
                          </m:den>
                        </m:f>
                      </m:e>
                    </m:d>
                  </m:oMath>
                </a14:m>
                <a:r>
                  <a:rPr lang="en-US" sz="2400" dirty="0" smtClean="0"/>
                  <a:t>				</a:t>
                </a:r>
                <a14:m>
                  <m:oMath xmlns:m="http://schemas.openxmlformats.org/officeDocument/2006/math">
                    <m:d>
                      <m:dPr>
                        <m:begChr m:val="{"/>
                        <m:endChr m:val="}"/>
                        <m:ctrlPr>
                          <a:rPr lang="en-US" sz="2400" i="1" smtClean="0">
                            <a:latin typeface="Cambria Math"/>
                          </a:rPr>
                        </m:ctrlPr>
                      </m:dPr>
                      <m:e>
                        <m:r>
                          <a:rPr lang="en-US" sz="2400" b="0" i="1" smtClean="0">
                            <a:latin typeface="Cambria Math"/>
                          </a:rPr>
                          <m:t>6</m:t>
                        </m:r>
                        <m:r>
                          <a:rPr lang="en-US" sz="2400" b="0" i="1" smtClean="0">
                            <a:latin typeface="Cambria Math"/>
                            <a:ea typeface="Cambria Math"/>
                          </a:rPr>
                          <m:t>±2</m:t>
                        </m:r>
                        <m:r>
                          <a:rPr lang="en-US" sz="2400" b="0" i="1" smtClean="0">
                            <a:latin typeface="Cambria Math"/>
                            <a:ea typeface="Cambria Math"/>
                          </a:rPr>
                          <m:t>𝑖</m:t>
                        </m:r>
                      </m:e>
                    </m:d>
                  </m:oMath>
                </a14:m>
                <a:r>
                  <a:rPr lang="en-US" sz="2400" dirty="0" smtClean="0"/>
                  <a:t>					</a:t>
                </a:r>
                <a14:m>
                  <m:oMath xmlns:m="http://schemas.openxmlformats.org/officeDocument/2006/math">
                    <m:d>
                      <m:dPr>
                        <m:begChr m:val="{"/>
                        <m:endChr m:val="}"/>
                        <m:ctrlPr>
                          <a:rPr lang="en-US" sz="2400" i="1" smtClean="0">
                            <a:latin typeface="Cambria Math"/>
                          </a:rPr>
                        </m:ctrlPr>
                      </m:dPr>
                      <m:e>
                        <m:f>
                          <m:fPr>
                            <m:ctrlPr>
                              <a:rPr lang="en-US" sz="2400" i="1" smtClean="0">
                                <a:latin typeface="Cambria Math"/>
                              </a:rPr>
                            </m:ctrlPr>
                          </m:fPr>
                          <m:num>
                            <m:r>
                              <a:rPr lang="en-US" sz="2400" b="0" i="1" smtClean="0">
                                <a:latin typeface="Cambria Math"/>
                              </a:rPr>
                              <m:t>−1 </m:t>
                            </m:r>
                            <m:r>
                              <a:rPr lang="en-US" sz="2400" b="0" i="1" smtClean="0">
                                <a:latin typeface="Cambria Math"/>
                                <a:ea typeface="Cambria Math"/>
                              </a:rPr>
                              <m:t>± 13</m:t>
                            </m:r>
                            <m:r>
                              <a:rPr lang="en-US" sz="2400" b="0" i="1" smtClean="0">
                                <a:latin typeface="Cambria Math"/>
                                <a:ea typeface="Cambria Math"/>
                              </a:rPr>
                              <m:t>𝑖</m:t>
                            </m:r>
                          </m:num>
                          <m:den>
                            <m:r>
                              <a:rPr lang="en-US" sz="2400" b="0" i="1" smtClean="0">
                                <a:latin typeface="Cambria Math"/>
                              </a:rPr>
                              <m:t>5</m:t>
                            </m:r>
                          </m:den>
                        </m:f>
                      </m:e>
                    </m:d>
                  </m:oMath>
                </a14:m>
                <a:endParaRPr lang="en-US" sz="2400" dirty="0" smtClean="0"/>
              </a:p>
              <a:p>
                <a:pPr marL="0" indent="0">
                  <a:buNone/>
                </a:pPr>
                <a14:m>
                  <m:oMath xmlns:m="http://schemas.openxmlformats.org/officeDocument/2006/math">
                    <m:d>
                      <m:dPr>
                        <m:begChr m:val="{"/>
                        <m:endChr m:val="}"/>
                        <m:ctrlPr>
                          <a:rPr lang="en-US" sz="2400" b="0" i="1" smtClean="0">
                            <a:latin typeface="Cambria Math"/>
                          </a:rPr>
                        </m:ctrlPr>
                      </m:dPr>
                      <m:e>
                        <m:r>
                          <a:rPr lang="en-US" sz="2400" b="0" i="1" smtClean="0">
                            <a:latin typeface="Cambria Math"/>
                          </a:rPr>
                          <m:t>−</m:t>
                        </m:r>
                        <m:f>
                          <m:fPr>
                            <m:ctrlPr>
                              <a:rPr lang="en-US" sz="2400" b="0" i="1" smtClean="0">
                                <a:latin typeface="Cambria Math"/>
                              </a:rPr>
                            </m:ctrlPr>
                          </m:fPr>
                          <m:num>
                            <m:r>
                              <a:rPr lang="en-US" sz="2400" b="0" i="1" smtClean="0">
                                <a:latin typeface="Cambria Math"/>
                              </a:rPr>
                              <m:t>1</m:t>
                            </m:r>
                          </m:num>
                          <m:den>
                            <m:r>
                              <a:rPr lang="en-US" sz="2400" b="0" i="1" smtClean="0">
                                <a:latin typeface="Cambria Math"/>
                              </a:rPr>
                              <m:t>27</m:t>
                            </m:r>
                          </m:den>
                        </m:f>
                        <m:r>
                          <a:rPr lang="en-US" sz="2400" b="0" i="1" smtClean="0">
                            <a:latin typeface="Cambria Math"/>
                          </a:rPr>
                          <m:t>,−</m:t>
                        </m:r>
                        <m:f>
                          <m:fPr>
                            <m:ctrlPr>
                              <a:rPr lang="en-US" sz="2400" b="0" i="1" smtClean="0">
                                <a:latin typeface="Cambria Math"/>
                              </a:rPr>
                            </m:ctrlPr>
                          </m:fPr>
                          <m:num>
                            <m:r>
                              <a:rPr lang="en-US" sz="2400" b="0" i="1" smtClean="0">
                                <a:latin typeface="Cambria Math"/>
                              </a:rPr>
                              <m:t>1</m:t>
                            </m:r>
                          </m:num>
                          <m:den>
                            <m:r>
                              <a:rPr lang="en-US" sz="2400" b="0" i="1" smtClean="0">
                                <a:latin typeface="Cambria Math"/>
                              </a:rPr>
                              <m:t>64</m:t>
                            </m:r>
                          </m:den>
                        </m:f>
                      </m:e>
                    </m:d>
                  </m:oMath>
                </a14:m>
                <a:r>
                  <a:rPr lang="en-US" sz="2400" dirty="0" smtClean="0"/>
                  <a:t>				</a:t>
                </a:r>
                <a14:m>
                  <m:oMath xmlns:m="http://schemas.openxmlformats.org/officeDocument/2006/math">
                    <m:d>
                      <m:dPr>
                        <m:begChr m:val="{"/>
                        <m:endChr m:val="}"/>
                        <m:ctrlPr>
                          <a:rPr lang="en-US" sz="2400" i="1" smtClean="0">
                            <a:latin typeface="Cambria Math"/>
                          </a:rPr>
                        </m:ctrlPr>
                      </m:dPr>
                      <m:e>
                        <m:r>
                          <a:rPr lang="en-US" sz="2400" b="0" i="1" smtClean="0">
                            <a:latin typeface="Cambria Math"/>
                          </a:rPr>
                          <m:t>−64, 125</m:t>
                        </m:r>
                      </m:e>
                    </m:d>
                  </m:oMath>
                </a14:m>
                <a:r>
                  <a:rPr lang="en-US" sz="2400" dirty="0" smtClean="0"/>
                  <a:t>				{0.5}</a:t>
                </a:r>
              </a:p>
              <a:p>
                <a:pPr marL="0" indent="0">
                  <a:buNone/>
                </a:pPr>
                <a14:m>
                  <m:oMath xmlns:m="http://schemas.openxmlformats.org/officeDocument/2006/math">
                    <m:d>
                      <m:dPr>
                        <m:begChr m:val="{"/>
                        <m:endChr m:val="}"/>
                        <m:ctrlPr>
                          <a:rPr lang="en-US" sz="2400" i="1" smtClean="0">
                            <a:latin typeface="Cambria Math"/>
                          </a:rPr>
                        </m:ctrlPr>
                      </m:dPr>
                      <m:e>
                        <m:r>
                          <a:rPr lang="en-US" sz="2400" i="1" smtClean="0">
                            <a:latin typeface="Cambria Math"/>
                            <a:ea typeface="Cambria Math"/>
                          </a:rPr>
                          <m:t>±</m:t>
                        </m:r>
                        <m:r>
                          <a:rPr lang="en-US" sz="2400" b="0" i="1" smtClean="0">
                            <a:latin typeface="Cambria Math"/>
                            <a:ea typeface="Cambria Math"/>
                          </a:rPr>
                          <m:t>4,±</m:t>
                        </m:r>
                        <m:rad>
                          <m:radPr>
                            <m:degHide m:val="on"/>
                            <m:ctrlPr>
                              <a:rPr lang="en-US" sz="2400" b="0" i="1" smtClean="0">
                                <a:latin typeface="Cambria Math"/>
                                <a:ea typeface="Cambria Math"/>
                              </a:rPr>
                            </m:ctrlPr>
                          </m:radPr>
                          <m:deg/>
                          <m:e>
                            <m:r>
                              <a:rPr lang="en-US" sz="2400" b="0" i="1" smtClean="0">
                                <a:latin typeface="Cambria Math"/>
                                <a:ea typeface="Cambria Math"/>
                              </a:rPr>
                              <m:t>5</m:t>
                            </m:r>
                          </m:e>
                        </m:rad>
                      </m:e>
                    </m:d>
                  </m:oMath>
                </a14:m>
                <a:r>
                  <a:rPr lang="en-US" sz="2400" dirty="0" smtClean="0"/>
                  <a:t>				</a:t>
                </a:r>
                <a14:m>
                  <m:oMath xmlns:m="http://schemas.openxmlformats.org/officeDocument/2006/math">
                    <m:d>
                      <m:dPr>
                        <m:begChr m:val="{"/>
                        <m:endChr m:val="}"/>
                        <m:ctrlPr>
                          <a:rPr lang="en-US" sz="2400" i="1" smtClean="0">
                            <a:latin typeface="Cambria Math"/>
                          </a:rPr>
                        </m:ctrlPr>
                      </m:dPr>
                      <m:e>
                        <m:r>
                          <a:rPr lang="en-US" sz="2400" i="1" smtClean="0">
                            <a:latin typeface="Cambria Math"/>
                            <a:ea typeface="Cambria Math"/>
                          </a:rPr>
                          <m:t>±</m:t>
                        </m:r>
                        <m:r>
                          <a:rPr lang="en-US" sz="2400" b="0" i="1" smtClean="0">
                            <a:latin typeface="Cambria Math"/>
                            <a:ea typeface="Cambria Math"/>
                          </a:rPr>
                          <m:t>7, ±1</m:t>
                        </m:r>
                      </m:e>
                    </m:d>
                  </m:oMath>
                </a14:m>
                <a:r>
                  <a:rPr lang="en-US" sz="2400" dirty="0" smtClean="0"/>
                  <a:t>					</a:t>
                </a:r>
                <a14:m>
                  <m:oMath xmlns:m="http://schemas.openxmlformats.org/officeDocument/2006/math">
                    <m:d>
                      <m:dPr>
                        <m:begChr m:val="{"/>
                        <m:endChr m:val="}"/>
                        <m:ctrlPr>
                          <a:rPr lang="en-US" sz="2400" i="1" smtClean="0">
                            <a:latin typeface="Cambria Math"/>
                          </a:rPr>
                        </m:ctrlPr>
                      </m:dPr>
                      <m:e>
                        <m:r>
                          <a:rPr lang="en-US" sz="2400" b="0" i="1" smtClean="0">
                            <a:latin typeface="Cambria Math"/>
                          </a:rPr>
                          <m:t>5</m:t>
                        </m:r>
                        <m:r>
                          <a:rPr lang="en-US" sz="2400" b="0" i="1" smtClean="0">
                            <a:latin typeface="Cambria Math"/>
                            <a:ea typeface="Cambria Math"/>
                          </a:rPr>
                          <m:t>±</m:t>
                        </m:r>
                        <m:rad>
                          <m:radPr>
                            <m:degHide m:val="on"/>
                            <m:ctrlPr>
                              <a:rPr lang="en-US" sz="2400" b="0" i="1" smtClean="0">
                                <a:latin typeface="Cambria Math"/>
                                <a:ea typeface="Cambria Math"/>
                              </a:rPr>
                            </m:ctrlPr>
                          </m:radPr>
                          <m:deg/>
                          <m:e>
                            <m:r>
                              <a:rPr lang="en-US" sz="2400" b="0" i="1" smtClean="0">
                                <a:latin typeface="Cambria Math"/>
                                <a:ea typeface="Cambria Math"/>
                              </a:rPr>
                              <m:t>7</m:t>
                            </m:r>
                          </m:e>
                        </m:rad>
                      </m:e>
                    </m:d>
                  </m:oMath>
                </a14:m>
                <a:endParaRPr lang="en-US" sz="2400" dirty="0" smtClean="0"/>
              </a:p>
              <a:p>
                <a:pPr marL="0" indent="0">
                  <a:buNone/>
                </a:pPr>
                <a14:m>
                  <m:oMath xmlns:m="http://schemas.openxmlformats.org/officeDocument/2006/math">
                    <m:d>
                      <m:dPr>
                        <m:begChr m:val="{"/>
                        <m:endChr m:val="}"/>
                        <m:ctrlPr>
                          <a:rPr lang="en-US" sz="2400" i="1" smtClean="0">
                            <a:latin typeface="Cambria Math"/>
                          </a:rPr>
                        </m:ctrlPr>
                      </m:dPr>
                      <m:e>
                        <m:r>
                          <a:rPr lang="en-US" sz="2400" b="0" i="1" smtClean="0">
                            <a:latin typeface="Cambria Math"/>
                          </a:rPr>
                          <m:t>−4, −6</m:t>
                        </m:r>
                      </m:e>
                    </m:d>
                  </m:oMath>
                </a14:m>
                <a:r>
                  <a:rPr lang="en-US" sz="2400" dirty="0" smtClean="0"/>
                  <a:t>				</a:t>
                </a:r>
                <a14:m>
                  <m:oMath xmlns:m="http://schemas.openxmlformats.org/officeDocument/2006/math">
                    <m:d>
                      <m:dPr>
                        <m:begChr m:val="{"/>
                        <m:endChr m:val="}"/>
                        <m:ctrlPr>
                          <a:rPr lang="en-US" sz="2400" i="1" smtClean="0">
                            <a:latin typeface="Cambria Math"/>
                          </a:rPr>
                        </m:ctrlPr>
                      </m:dPr>
                      <m:e>
                        <m:f>
                          <m:fPr>
                            <m:ctrlPr>
                              <a:rPr lang="en-US" sz="2400" i="1" smtClean="0">
                                <a:latin typeface="Cambria Math"/>
                              </a:rPr>
                            </m:ctrlPr>
                          </m:fPr>
                          <m:num>
                            <m:r>
                              <a:rPr lang="en-US" sz="2400" b="0" i="1" smtClean="0">
                                <a:latin typeface="Cambria Math"/>
                              </a:rPr>
                              <m:t>−7</m:t>
                            </m:r>
                            <m:r>
                              <a:rPr lang="en-US" sz="2400" b="0" i="1" smtClean="0">
                                <a:latin typeface="Cambria Math"/>
                                <a:ea typeface="Cambria Math"/>
                              </a:rPr>
                              <m:t>±</m:t>
                            </m:r>
                            <m:rad>
                              <m:radPr>
                                <m:degHide m:val="on"/>
                                <m:ctrlPr>
                                  <a:rPr lang="en-US" sz="2400" b="0" i="1" smtClean="0">
                                    <a:latin typeface="Cambria Math"/>
                                    <a:ea typeface="Cambria Math"/>
                                  </a:rPr>
                                </m:ctrlPr>
                              </m:radPr>
                              <m:deg/>
                              <m:e>
                                <m:r>
                                  <a:rPr lang="en-US" sz="2400" b="0" i="1" smtClean="0">
                                    <a:latin typeface="Cambria Math"/>
                                    <a:ea typeface="Cambria Math"/>
                                  </a:rPr>
                                  <m:t>65</m:t>
                                </m:r>
                              </m:e>
                            </m:rad>
                          </m:num>
                          <m:den>
                            <m:r>
                              <a:rPr lang="en-US" sz="2400" b="0" i="1" smtClean="0">
                                <a:latin typeface="Cambria Math"/>
                              </a:rPr>
                              <m:t>2</m:t>
                            </m:r>
                          </m:den>
                        </m:f>
                      </m:e>
                    </m:d>
                  </m:oMath>
                </a14:m>
                <a:r>
                  <a:rPr lang="en-US" sz="2400" dirty="0" smtClean="0"/>
                  <a:t>					</a:t>
                </a:r>
                <a14:m>
                  <m:oMath xmlns:m="http://schemas.openxmlformats.org/officeDocument/2006/math">
                    <m:d>
                      <m:dPr>
                        <m:begChr m:val="{"/>
                        <m:endChr m:val="}"/>
                        <m:ctrlPr>
                          <a:rPr lang="en-US" sz="2400" i="1" smtClean="0">
                            <a:latin typeface="Cambria Math"/>
                          </a:rPr>
                        </m:ctrlPr>
                      </m:dPr>
                      <m:e>
                        <m:r>
                          <a:rPr lang="en-US" sz="2400" b="0" i="1" smtClean="0">
                            <a:latin typeface="Cambria Math"/>
                          </a:rPr>
                          <m:t>𝑁𝑜𝑛𝑒</m:t>
                        </m:r>
                      </m:e>
                    </m:d>
                  </m:oMath>
                </a14:m>
                <a:endParaRPr lang="en-US" sz="2400" dirty="0" smtClean="0"/>
              </a:p>
              <a:p>
                <a:pPr marL="0" indent="0">
                  <a:buNone/>
                </a:pPr>
                <a14:m>
                  <m:oMath xmlns:m="http://schemas.openxmlformats.org/officeDocument/2006/math">
                    <m:d>
                      <m:dPr>
                        <m:begChr m:val="{"/>
                        <m:endChr m:val="}"/>
                        <m:ctrlPr>
                          <a:rPr lang="en-US" sz="2400" i="1" smtClean="0">
                            <a:latin typeface="Cambria Math"/>
                          </a:rPr>
                        </m:ctrlPr>
                      </m:dPr>
                      <m:e>
                        <m:r>
                          <a:rPr lang="en-US" sz="2400" b="0" i="1" smtClean="0">
                            <a:latin typeface="Cambria Math"/>
                          </a:rPr>
                          <m:t>−6</m:t>
                        </m:r>
                      </m:e>
                    </m:d>
                  </m:oMath>
                </a14:m>
                <a:r>
                  <a:rPr lang="en-US" sz="2400" dirty="0" smtClean="0"/>
                  <a:t>					</a:t>
                </a:r>
                <a14:m>
                  <m:oMath xmlns:m="http://schemas.openxmlformats.org/officeDocument/2006/math">
                    <m:d>
                      <m:dPr>
                        <m:begChr m:val="{"/>
                        <m:endChr m:val="}"/>
                        <m:ctrlPr>
                          <a:rPr lang="en-US" sz="2400" i="1" smtClean="0">
                            <a:latin typeface="Cambria Math"/>
                          </a:rPr>
                        </m:ctrlPr>
                      </m:dPr>
                      <m:e>
                        <m:r>
                          <a:rPr lang="en-US" sz="2400" b="0" i="1" smtClean="0">
                            <a:latin typeface="Cambria Math"/>
                          </a:rPr>
                          <m:t>5</m:t>
                        </m:r>
                      </m:e>
                    </m:d>
                  </m:oMath>
                </a14:m>
                <a:r>
                  <a:rPr lang="en-US" sz="2400" dirty="0" smtClean="0"/>
                  <a:t>						</a:t>
                </a:r>
                <a14:m>
                  <m:oMath xmlns:m="http://schemas.openxmlformats.org/officeDocument/2006/math">
                    <m:d>
                      <m:dPr>
                        <m:begChr m:val="{"/>
                        <m:endChr m:val="}"/>
                        <m:ctrlPr>
                          <a:rPr lang="en-US" sz="2400" i="1" smtClean="0">
                            <a:latin typeface="Cambria Math"/>
                          </a:rPr>
                        </m:ctrlPr>
                      </m:dPr>
                      <m:e>
                        <m:f>
                          <m:fPr>
                            <m:ctrlPr>
                              <a:rPr lang="en-US" sz="2400" i="1" smtClean="0">
                                <a:latin typeface="Cambria Math"/>
                              </a:rPr>
                            </m:ctrlPr>
                          </m:fPr>
                          <m:num>
                            <m:r>
                              <a:rPr lang="en-US" sz="2400" b="0" i="1" smtClean="0">
                                <a:latin typeface="Cambria Math"/>
                              </a:rPr>
                              <m:t>−3</m:t>
                            </m:r>
                            <m:r>
                              <a:rPr lang="en-US" sz="2400" b="0" i="1" smtClean="0">
                                <a:latin typeface="Cambria Math"/>
                                <a:ea typeface="Cambria Math"/>
                              </a:rPr>
                              <m:t>±  </m:t>
                            </m:r>
                            <m:rad>
                              <m:radPr>
                                <m:degHide m:val="on"/>
                                <m:ctrlPr>
                                  <a:rPr lang="en-US" sz="2400" b="0" i="1" smtClean="0">
                                    <a:latin typeface="Cambria Math"/>
                                    <a:ea typeface="Cambria Math"/>
                                  </a:rPr>
                                </m:ctrlPr>
                              </m:radPr>
                              <m:deg/>
                              <m:e>
                                <m:r>
                                  <a:rPr lang="en-US" sz="2400" b="0" i="1" smtClean="0">
                                    <a:latin typeface="Cambria Math"/>
                                    <a:ea typeface="Cambria Math"/>
                                  </a:rPr>
                                  <m:t>105</m:t>
                                </m:r>
                              </m:e>
                            </m:rad>
                          </m:num>
                          <m:den>
                            <m:r>
                              <a:rPr lang="en-US" sz="2400" b="0" i="1" smtClean="0">
                                <a:latin typeface="Cambria Math"/>
                              </a:rPr>
                              <m:t>6</m:t>
                            </m:r>
                          </m:den>
                        </m:f>
                      </m:e>
                    </m:d>
                  </m:oMath>
                </a14:m>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533400"/>
                <a:ext cx="8686800" cy="5943600"/>
              </a:xfrm>
              <a:blipFill rotWithShape="1">
                <a:blip r:embed="rId2"/>
                <a:stretch>
                  <a:fillRect b="-5641"/>
                </a:stretch>
              </a:blipFill>
            </p:spPr>
            <p:txBody>
              <a:bodyPr/>
              <a:lstStyle/>
              <a:p>
                <a:r>
                  <a:rPr lang="en-US">
                    <a:noFill/>
                  </a:rPr>
                  <a:t> </a:t>
                </a:r>
              </a:p>
            </p:txBody>
          </p:sp>
        </mc:Fallback>
      </mc:AlternateContent>
    </p:spTree>
    <p:extLst>
      <p:ext uri="{BB962C8B-B14F-4D97-AF65-F5344CB8AC3E}">
        <p14:creationId xmlns:p14="http://schemas.microsoft.com/office/powerpoint/2010/main" val="4059184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a:xfrm>
            <a:off x="1161845" y="860880"/>
            <a:ext cx="7125112" cy="4051437"/>
          </a:xfrm>
        </p:spPr>
        <p:txBody>
          <a:bodyPr/>
          <a:lstStyle/>
          <a:p>
            <a:pPr marL="0" indent="0">
              <a:buNone/>
            </a:pPr>
            <a:r>
              <a:rPr lang="en-US" sz="3600" dirty="0" smtClean="0"/>
              <a:t>Solve by graphing in standard form.</a:t>
            </a:r>
          </a:p>
          <a:p>
            <a:pPr marL="0" indent="0">
              <a:buNone/>
            </a:pPr>
            <a:r>
              <a:rPr lang="en-US" sz="3600" dirty="0" smtClean="0"/>
              <a:t>x</a:t>
            </a:r>
            <a:r>
              <a:rPr lang="en-US" sz="3600" baseline="30000" dirty="0" smtClean="0"/>
              <a:t>2</a:t>
            </a:r>
            <a:r>
              <a:rPr lang="en-US" sz="3600" dirty="0" smtClean="0"/>
              <a:t> + 2x = 0</a:t>
            </a:r>
          </a:p>
        </p:txBody>
      </p:sp>
      <p:graphicFrame>
        <p:nvGraphicFramePr>
          <p:cNvPr id="5" name="Object 4"/>
          <p:cNvGraphicFramePr>
            <a:graphicFrameLocks noChangeAspect="1"/>
          </p:cNvGraphicFramePr>
          <p:nvPr>
            <p:extLst>
              <p:ext uri="{D42A27DB-BD31-4B8C-83A1-F6EECF244321}">
                <p14:modId xmlns:p14="http://schemas.microsoft.com/office/powerpoint/2010/main" val="1780840188"/>
              </p:ext>
            </p:extLst>
          </p:nvPr>
        </p:nvGraphicFramePr>
        <p:xfrm>
          <a:off x="2438400" y="4191000"/>
          <a:ext cx="3048000" cy="1295400"/>
        </p:xfrm>
        <a:graphic>
          <a:graphicData uri="http://schemas.openxmlformats.org/presentationml/2006/ole">
            <mc:AlternateContent xmlns:mc="http://schemas.openxmlformats.org/markup-compatibility/2006">
              <mc:Choice xmlns:v="urn:schemas-microsoft-com:vml" Requires="v">
                <p:oleObj spid="_x0000_s24578" name="Equation" r:id="rId3" imgW="507960" imgH="215640" progId="Equation.3">
                  <p:embed/>
                </p:oleObj>
              </mc:Choice>
              <mc:Fallback>
                <p:oleObj name="Equation" r:id="rId3" imgW="507960" imgH="215640" progId="Equation.3">
                  <p:embed/>
                  <p:pic>
                    <p:nvPicPr>
                      <p:cNvPr id="0" name=""/>
                      <p:cNvPicPr/>
                      <p:nvPr/>
                    </p:nvPicPr>
                    <p:blipFill>
                      <a:blip r:embed="rId4"/>
                      <a:stretch>
                        <a:fillRect/>
                      </a:stretch>
                    </p:blipFill>
                    <p:spPr>
                      <a:xfrm>
                        <a:off x="2438400" y="4191000"/>
                        <a:ext cx="3048000" cy="1295400"/>
                      </a:xfrm>
                      <a:prstGeom prst="rect">
                        <a:avLst/>
                      </a:prstGeom>
                    </p:spPr>
                  </p:pic>
                </p:oleObj>
              </mc:Fallback>
            </mc:AlternateContent>
          </a:graphicData>
        </a:graphic>
      </p:graphicFrame>
    </p:spTree>
    <p:extLst>
      <p:ext uri="{BB962C8B-B14F-4D97-AF65-F5344CB8AC3E}">
        <p14:creationId xmlns:p14="http://schemas.microsoft.com/office/powerpoint/2010/main" val="173493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a:xfrm>
            <a:off x="914400" y="830400"/>
            <a:ext cx="7125112" cy="4051437"/>
          </a:xfrm>
        </p:spPr>
        <p:txBody>
          <a:bodyPr>
            <a:normAutofit/>
          </a:bodyPr>
          <a:lstStyle/>
          <a:p>
            <a:pPr marL="0" indent="0">
              <a:buNone/>
            </a:pPr>
            <a:r>
              <a:rPr lang="en-US" sz="3600" dirty="0" smtClean="0"/>
              <a:t>Solve using Quadratic Formula x</a:t>
            </a:r>
            <a:r>
              <a:rPr lang="en-US" sz="3600" baseline="30000" dirty="0" smtClean="0"/>
              <a:t>4</a:t>
            </a:r>
            <a:r>
              <a:rPr lang="en-US" sz="3600" dirty="0" smtClean="0"/>
              <a:t> – 50x</a:t>
            </a:r>
            <a:r>
              <a:rPr lang="en-US" sz="3600" baseline="30000" dirty="0" smtClean="0"/>
              <a:t>2</a:t>
            </a:r>
            <a:r>
              <a:rPr lang="en-US" sz="3600" dirty="0" smtClean="0"/>
              <a:t> + 49 = 0</a:t>
            </a:r>
          </a:p>
        </p:txBody>
      </p:sp>
      <p:sp>
        <p:nvSpPr>
          <p:cNvPr id="4" name="Title 1"/>
          <p:cNvSpPr txBox="1">
            <a:spLocks/>
          </p:cNvSpPr>
          <p:nvPr/>
        </p:nvSpPr>
        <p:spPr>
          <a:xfrm>
            <a:off x="4724401" y="4419600"/>
            <a:ext cx="24384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1678324060"/>
              </p:ext>
            </p:extLst>
          </p:nvPr>
        </p:nvGraphicFramePr>
        <p:xfrm>
          <a:off x="2057400" y="3962400"/>
          <a:ext cx="2743200" cy="1036320"/>
        </p:xfrm>
        <a:graphic>
          <a:graphicData uri="http://schemas.openxmlformats.org/presentationml/2006/ole">
            <mc:AlternateContent xmlns:mc="http://schemas.openxmlformats.org/markup-compatibility/2006">
              <mc:Choice xmlns:v="urn:schemas-microsoft-com:vml" Requires="v">
                <p:oleObj spid="_x0000_s12291" name="Equation" r:id="rId3" imgW="571320" imgH="215640" progId="Equation.3">
                  <p:embed/>
                </p:oleObj>
              </mc:Choice>
              <mc:Fallback>
                <p:oleObj name="Equation" r:id="rId3" imgW="571320" imgH="215640" progId="Equation.3">
                  <p:embed/>
                  <p:pic>
                    <p:nvPicPr>
                      <p:cNvPr id="0" name=""/>
                      <p:cNvPicPr/>
                      <p:nvPr/>
                    </p:nvPicPr>
                    <p:blipFill>
                      <a:blip r:embed="rId4"/>
                      <a:stretch>
                        <a:fillRect/>
                      </a:stretch>
                    </p:blipFill>
                    <p:spPr>
                      <a:xfrm>
                        <a:off x="2057400" y="3962400"/>
                        <a:ext cx="2743200" cy="1036320"/>
                      </a:xfrm>
                      <a:prstGeom prst="rect">
                        <a:avLst/>
                      </a:prstGeom>
                    </p:spPr>
                  </p:pic>
                </p:oleObj>
              </mc:Fallback>
            </mc:AlternateContent>
          </a:graphicData>
        </a:graphic>
      </p:graphicFrame>
    </p:spTree>
    <p:extLst>
      <p:ext uri="{BB962C8B-B14F-4D97-AF65-F5344CB8AC3E}">
        <p14:creationId xmlns:p14="http://schemas.microsoft.com/office/powerpoint/2010/main" val="2900971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a:xfrm>
            <a:off x="914400" y="398643"/>
            <a:ext cx="7125112" cy="4051437"/>
          </a:xfrm>
        </p:spPr>
        <p:txBody>
          <a:bodyPr>
            <a:normAutofit/>
          </a:bodyPr>
          <a:lstStyle/>
          <a:p>
            <a:pPr marL="0" indent="0">
              <a:buNone/>
            </a:pPr>
            <a:r>
              <a:rPr lang="en-US" sz="3600" dirty="0" smtClean="0"/>
              <a:t>Solve using completing the square x</a:t>
            </a:r>
            <a:r>
              <a:rPr lang="en-US" sz="3600" baseline="30000" dirty="0" smtClean="0"/>
              <a:t>2</a:t>
            </a:r>
            <a:r>
              <a:rPr lang="en-US" sz="3600" dirty="0" smtClean="0"/>
              <a:t> + 5x + 7 = 0</a:t>
            </a:r>
          </a:p>
        </p:txBody>
      </p:sp>
      <p:sp>
        <p:nvSpPr>
          <p:cNvPr id="4" name="Title 1"/>
          <p:cNvSpPr txBox="1">
            <a:spLocks/>
          </p:cNvSpPr>
          <p:nvPr/>
        </p:nvSpPr>
        <p:spPr>
          <a:xfrm>
            <a:off x="4724401" y="4419600"/>
            <a:ext cx="2438400"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574215070"/>
              </p:ext>
            </p:extLst>
          </p:nvPr>
        </p:nvGraphicFramePr>
        <p:xfrm>
          <a:off x="2819401" y="3733800"/>
          <a:ext cx="3124200" cy="2082800"/>
        </p:xfrm>
        <a:graphic>
          <a:graphicData uri="http://schemas.openxmlformats.org/presentationml/2006/ole">
            <mc:AlternateContent xmlns:mc="http://schemas.openxmlformats.org/markup-compatibility/2006">
              <mc:Choice xmlns:v="urn:schemas-microsoft-com:vml" Requires="v">
                <p:oleObj spid="_x0000_s13315" name="Equation" r:id="rId3" imgW="761760" imgH="507960" progId="Equation.3">
                  <p:embed/>
                </p:oleObj>
              </mc:Choice>
              <mc:Fallback>
                <p:oleObj name="Equation" r:id="rId3" imgW="761760" imgH="507960" progId="Equation.3">
                  <p:embed/>
                  <p:pic>
                    <p:nvPicPr>
                      <p:cNvPr id="0" name=""/>
                      <p:cNvPicPr/>
                      <p:nvPr/>
                    </p:nvPicPr>
                    <p:blipFill>
                      <a:blip r:embed="rId4"/>
                      <a:stretch>
                        <a:fillRect/>
                      </a:stretch>
                    </p:blipFill>
                    <p:spPr>
                      <a:xfrm>
                        <a:off x="2819401" y="3733800"/>
                        <a:ext cx="3124200" cy="2082800"/>
                      </a:xfrm>
                      <a:prstGeom prst="rect">
                        <a:avLst/>
                      </a:prstGeom>
                    </p:spPr>
                  </p:pic>
                </p:oleObj>
              </mc:Fallback>
            </mc:AlternateContent>
          </a:graphicData>
        </a:graphic>
      </p:graphicFrame>
    </p:spTree>
    <p:extLst>
      <p:ext uri="{BB962C8B-B14F-4D97-AF65-F5344CB8AC3E}">
        <p14:creationId xmlns:p14="http://schemas.microsoft.com/office/powerpoint/2010/main" val="427090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4</a:t>
            </a:r>
            <a:endParaRPr lang="en-US" dirty="0"/>
          </a:p>
        </p:txBody>
      </p:sp>
      <p:sp>
        <p:nvSpPr>
          <p:cNvPr id="3" name="Content Placeholder 2"/>
          <p:cNvSpPr>
            <a:spLocks noGrp="1"/>
          </p:cNvSpPr>
          <p:nvPr>
            <p:ph idx="1"/>
          </p:nvPr>
        </p:nvSpPr>
        <p:spPr>
          <a:xfrm>
            <a:off x="914400" y="152400"/>
            <a:ext cx="7125112" cy="4051437"/>
          </a:xfrm>
        </p:spPr>
        <p:txBody>
          <a:bodyPr>
            <a:normAutofit/>
          </a:bodyPr>
          <a:lstStyle/>
          <a:p>
            <a:pPr marL="0" indent="0">
              <a:buNone/>
            </a:pPr>
            <a:r>
              <a:rPr lang="en-US" sz="3600" dirty="0" smtClean="0"/>
              <a:t>Solve using factoring </a:t>
            </a:r>
          </a:p>
          <a:p>
            <a:pPr marL="0" indent="0">
              <a:buNone/>
            </a:pPr>
            <a:r>
              <a:rPr lang="en-US" sz="3600" dirty="0"/>
              <a:t> </a:t>
            </a:r>
            <a:r>
              <a:rPr lang="en-US" sz="3600" dirty="0" smtClean="0"/>
              <a:t>     4x</a:t>
            </a:r>
            <a:r>
              <a:rPr lang="en-US" sz="3600" baseline="30000" dirty="0" smtClean="0"/>
              <a:t>2 </a:t>
            </a:r>
            <a:r>
              <a:rPr lang="en-US" sz="3600" dirty="0" smtClean="0"/>
              <a:t>+ 19x – 5 = 0 </a:t>
            </a:r>
            <a:endParaRPr lang="en-US" sz="3600" dirty="0"/>
          </a:p>
        </p:txBody>
      </p:sp>
      <p:graphicFrame>
        <p:nvGraphicFramePr>
          <p:cNvPr id="5" name="Object 4"/>
          <p:cNvGraphicFramePr>
            <a:graphicFrameLocks noChangeAspect="1"/>
          </p:cNvGraphicFramePr>
          <p:nvPr>
            <p:extLst>
              <p:ext uri="{D42A27DB-BD31-4B8C-83A1-F6EECF244321}">
                <p14:modId xmlns:p14="http://schemas.microsoft.com/office/powerpoint/2010/main" val="371776853"/>
              </p:ext>
            </p:extLst>
          </p:nvPr>
        </p:nvGraphicFramePr>
        <p:xfrm>
          <a:off x="3276600" y="3505200"/>
          <a:ext cx="2209800" cy="1707573"/>
        </p:xfrm>
        <a:graphic>
          <a:graphicData uri="http://schemas.openxmlformats.org/presentationml/2006/ole">
            <mc:AlternateContent xmlns:mc="http://schemas.openxmlformats.org/markup-compatibility/2006">
              <mc:Choice xmlns:v="urn:schemas-microsoft-com:vml" Requires="v">
                <p:oleObj spid="_x0000_s14339" name="Equation" r:id="rId3" imgW="558720" imgH="431640" progId="Equation.3">
                  <p:embed/>
                </p:oleObj>
              </mc:Choice>
              <mc:Fallback>
                <p:oleObj name="Equation" r:id="rId3" imgW="558720" imgH="431640" progId="Equation.3">
                  <p:embed/>
                  <p:pic>
                    <p:nvPicPr>
                      <p:cNvPr id="0" name=""/>
                      <p:cNvPicPr/>
                      <p:nvPr/>
                    </p:nvPicPr>
                    <p:blipFill>
                      <a:blip r:embed="rId4"/>
                      <a:stretch>
                        <a:fillRect/>
                      </a:stretch>
                    </p:blipFill>
                    <p:spPr>
                      <a:xfrm>
                        <a:off x="3276600" y="3505200"/>
                        <a:ext cx="2209800" cy="1707573"/>
                      </a:xfrm>
                      <a:prstGeom prst="rect">
                        <a:avLst/>
                      </a:prstGeom>
                    </p:spPr>
                  </p:pic>
                </p:oleObj>
              </mc:Fallback>
            </mc:AlternateContent>
          </a:graphicData>
        </a:graphic>
      </p:graphicFrame>
    </p:spTree>
    <p:extLst>
      <p:ext uri="{BB962C8B-B14F-4D97-AF65-F5344CB8AC3E}">
        <p14:creationId xmlns:p14="http://schemas.microsoft.com/office/powerpoint/2010/main" val="258386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5</a:t>
            </a:r>
            <a:endParaRPr lang="en-US" dirty="0"/>
          </a:p>
        </p:txBody>
      </p:sp>
      <p:sp>
        <p:nvSpPr>
          <p:cNvPr id="3" name="Content Placeholder 2"/>
          <p:cNvSpPr>
            <a:spLocks noGrp="1"/>
          </p:cNvSpPr>
          <p:nvPr>
            <p:ph idx="1"/>
          </p:nvPr>
        </p:nvSpPr>
        <p:spPr>
          <a:xfrm>
            <a:off x="990600" y="1371600"/>
            <a:ext cx="7125112" cy="4051437"/>
          </a:xfrm>
        </p:spPr>
        <p:txBody>
          <a:bodyPr>
            <a:normAutofit/>
          </a:bodyPr>
          <a:lstStyle/>
          <a:p>
            <a:pPr marL="0" indent="0">
              <a:buNone/>
            </a:pPr>
            <a:r>
              <a:rPr lang="en-US" sz="3600" dirty="0" smtClean="0"/>
              <a:t>Solve using the quadratic formula </a:t>
            </a:r>
          </a:p>
          <a:p>
            <a:pPr marL="0" indent="0">
              <a:buNone/>
            </a:pPr>
            <a:r>
              <a:rPr lang="en-US" sz="3600" dirty="0" smtClean="0"/>
              <a:t>10x</a:t>
            </a:r>
            <a:r>
              <a:rPr lang="en-US" sz="3600" baseline="30000" dirty="0" smtClean="0"/>
              <a:t>2 </a:t>
            </a:r>
            <a:r>
              <a:rPr lang="en-US" sz="3600" dirty="0" smtClean="0"/>
              <a:t>-11x + 9 = 13x – 6x</a:t>
            </a:r>
            <a:r>
              <a:rPr lang="en-US" sz="3600" baseline="30000" dirty="0" smtClean="0"/>
              <a:t>2</a:t>
            </a:r>
            <a:endParaRPr lang="en-US" sz="3600" dirty="0"/>
          </a:p>
          <a:p>
            <a:pPr marL="0" indent="0">
              <a:buNone/>
            </a:pPr>
            <a:endParaRPr lang="en-US" sz="3600" dirty="0"/>
          </a:p>
        </p:txBody>
      </p:sp>
      <p:sp>
        <p:nvSpPr>
          <p:cNvPr id="4" name="Title 1"/>
          <p:cNvSpPr txBox="1">
            <a:spLocks/>
          </p:cNvSpPr>
          <p:nvPr/>
        </p:nvSpPr>
        <p:spPr>
          <a:xfrm>
            <a:off x="4709160" y="4724400"/>
            <a:ext cx="3505199"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2721434601"/>
              </p:ext>
            </p:extLst>
          </p:nvPr>
        </p:nvGraphicFramePr>
        <p:xfrm>
          <a:off x="3124200" y="4269062"/>
          <a:ext cx="1295400" cy="1835150"/>
        </p:xfrm>
        <a:graphic>
          <a:graphicData uri="http://schemas.openxmlformats.org/presentationml/2006/ole">
            <mc:AlternateContent xmlns:mc="http://schemas.openxmlformats.org/markup-compatibility/2006">
              <mc:Choice xmlns:v="urn:schemas-microsoft-com:vml" Requires="v">
                <p:oleObj spid="_x0000_s15363" name="Equation" r:id="rId3" imgW="304560" imgH="431640" progId="Equation.3">
                  <p:embed/>
                </p:oleObj>
              </mc:Choice>
              <mc:Fallback>
                <p:oleObj name="Equation" r:id="rId3" imgW="304560" imgH="431640" progId="Equation.3">
                  <p:embed/>
                  <p:pic>
                    <p:nvPicPr>
                      <p:cNvPr id="0" name=""/>
                      <p:cNvPicPr/>
                      <p:nvPr/>
                    </p:nvPicPr>
                    <p:blipFill>
                      <a:blip r:embed="rId4"/>
                      <a:stretch>
                        <a:fillRect/>
                      </a:stretch>
                    </p:blipFill>
                    <p:spPr>
                      <a:xfrm>
                        <a:off x="3124200" y="4269062"/>
                        <a:ext cx="1295400" cy="1835150"/>
                      </a:xfrm>
                      <a:prstGeom prst="rect">
                        <a:avLst/>
                      </a:prstGeom>
                    </p:spPr>
                  </p:pic>
                </p:oleObj>
              </mc:Fallback>
            </mc:AlternateContent>
          </a:graphicData>
        </a:graphic>
      </p:graphicFrame>
    </p:spTree>
    <p:extLst>
      <p:ext uri="{BB962C8B-B14F-4D97-AF65-F5344CB8AC3E}">
        <p14:creationId xmlns:p14="http://schemas.microsoft.com/office/powerpoint/2010/main" val="155737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6</a:t>
            </a:r>
            <a:endParaRPr lang="en-US" dirty="0"/>
          </a:p>
        </p:txBody>
      </p:sp>
      <p:sp>
        <p:nvSpPr>
          <p:cNvPr id="3" name="Content Placeholder 2"/>
          <p:cNvSpPr>
            <a:spLocks noGrp="1"/>
          </p:cNvSpPr>
          <p:nvPr>
            <p:ph idx="1"/>
          </p:nvPr>
        </p:nvSpPr>
        <p:spPr>
          <a:xfrm>
            <a:off x="420914" y="1447800"/>
            <a:ext cx="8382000" cy="4051437"/>
          </a:xfrm>
        </p:spPr>
        <p:txBody>
          <a:bodyPr>
            <a:normAutofit lnSpcReduction="10000"/>
          </a:bodyPr>
          <a:lstStyle/>
          <a:p>
            <a:pPr marL="0" indent="0">
              <a:buNone/>
            </a:pPr>
            <a:r>
              <a:rPr lang="en-US" sz="3600" dirty="0" smtClean="0"/>
              <a:t>The height of a rocket in meters can be found by the function h(t) = -4.9t</a:t>
            </a:r>
            <a:r>
              <a:rPr lang="en-US" sz="3600" baseline="30000" dirty="0" smtClean="0"/>
              <a:t>2</a:t>
            </a:r>
            <a:r>
              <a:rPr lang="en-US" sz="3600" dirty="0" smtClean="0"/>
              <a:t> + 540t + 25 where t is the elapsed time in seconds.  Find the time or times that the rocket is 750 meters high to the nearest tenth of a second.  Use the quadratic formula.</a:t>
            </a:r>
            <a:endParaRPr lang="en-US" sz="3600" dirty="0"/>
          </a:p>
        </p:txBody>
      </p:sp>
      <p:graphicFrame>
        <p:nvGraphicFramePr>
          <p:cNvPr id="5" name="Object 4"/>
          <p:cNvGraphicFramePr>
            <a:graphicFrameLocks noChangeAspect="1"/>
          </p:cNvGraphicFramePr>
          <p:nvPr>
            <p:extLst>
              <p:ext uri="{D42A27DB-BD31-4B8C-83A1-F6EECF244321}">
                <p14:modId xmlns:p14="http://schemas.microsoft.com/office/powerpoint/2010/main" val="2254586794"/>
              </p:ext>
            </p:extLst>
          </p:nvPr>
        </p:nvGraphicFramePr>
        <p:xfrm>
          <a:off x="609600" y="5638800"/>
          <a:ext cx="7844118" cy="762000"/>
        </p:xfrm>
        <a:graphic>
          <a:graphicData uri="http://schemas.openxmlformats.org/presentationml/2006/ole">
            <mc:AlternateContent xmlns:mc="http://schemas.openxmlformats.org/markup-compatibility/2006">
              <mc:Choice xmlns:v="urn:schemas-microsoft-com:vml" Requires="v">
                <p:oleObj spid="_x0000_s16387" name="Equation" r:id="rId3" imgW="2222280" imgH="215640" progId="Equation.3">
                  <p:embed/>
                </p:oleObj>
              </mc:Choice>
              <mc:Fallback>
                <p:oleObj name="Equation" r:id="rId3" imgW="2222280" imgH="215640" progId="Equation.3">
                  <p:embed/>
                  <p:pic>
                    <p:nvPicPr>
                      <p:cNvPr id="0" name=""/>
                      <p:cNvPicPr/>
                      <p:nvPr/>
                    </p:nvPicPr>
                    <p:blipFill>
                      <a:blip r:embed="rId4"/>
                      <a:stretch>
                        <a:fillRect/>
                      </a:stretch>
                    </p:blipFill>
                    <p:spPr>
                      <a:xfrm>
                        <a:off x="609600" y="5638800"/>
                        <a:ext cx="7844118" cy="762000"/>
                      </a:xfrm>
                      <a:prstGeom prst="rect">
                        <a:avLst/>
                      </a:prstGeom>
                    </p:spPr>
                  </p:pic>
                </p:oleObj>
              </mc:Fallback>
            </mc:AlternateContent>
          </a:graphicData>
        </a:graphic>
      </p:graphicFrame>
    </p:spTree>
    <p:extLst>
      <p:ext uri="{BB962C8B-B14F-4D97-AF65-F5344CB8AC3E}">
        <p14:creationId xmlns:p14="http://schemas.microsoft.com/office/powerpoint/2010/main" val="376577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1673</TotalTime>
  <Words>639</Words>
  <Application>Microsoft Office PowerPoint</Application>
  <PresentationFormat>On-screen Show (4:3)</PresentationFormat>
  <Paragraphs>78</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Autumn</vt:lpstr>
      <vt:lpstr>Microsoft Equation 3.0</vt:lpstr>
      <vt:lpstr>Quadratics              B-I-N-G-O</vt:lpstr>
      <vt:lpstr>Directions</vt:lpstr>
      <vt:lpstr>B-I-N-G-O</vt:lpstr>
      <vt:lpstr>Question 1:</vt:lpstr>
      <vt:lpstr>Question #2</vt:lpstr>
      <vt:lpstr>Question #3</vt:lpstr>
      <vt:lpstr>Question # 4</vt:lpstr>
      <vt:lpstr>Question # 5</vt:lpstr>
      <vt:lpstr>Question # 6</vt:lpstr>
      <vt:lpstr>Question # 7</vt:lpstr>
      <vt:lpstr>Question # 8</vt:lpstr>
      <vt:lpstr>Question # 9 </vt:lpstr>
      <vt:lpstr>Question # 10</vt:lpstr>
      <vt:lpstr>Question # 11</vt:lpstr>
      <vt:lpstr>Question # 12</vt:lpstr>
      <vt:lpstr>Question # 13</vt:lpstr>
      <vt:lpstr>Question # 14</vt:lpstr>
      <vt:lpstr>Question # 15</vt:lpstr>
      <vt:lpstr>Question # 16</vt:lpstr>
      <vt:lpstr>Question # 17</vt:lpstr>
      <vt:lpstr>Question # 18</vt:lpstr>
      <vt:lpstr>Question # 19</vt:lpstr>
      <vt:lpstr>Question # 20</vt:lpstr>
      <vt:lpstr>Question # 21</vt:lpstr>
      <vt:lpstr>Question # 22</vt:lpstr>
      <vt:lpstr>Question # 23</vt:lpstr>
      <vt:lpstr>Question # 24</vt:lpstr>
    </vt:vector>
  </TitlesOfParts>
  <Company>South Western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B-I-N-G-O</dc:title>
  <dc:creator>SWSD</dc:creator>
  <cp:lastModifiedBy>SWSD</cp:lastModifiedBy>
  <cp:revision>49</cp:revision>
  <dcterms:created xsi:type="dcterms:W3CDTF">2012-09-22T15:10:48Z</dcterms:created>
  <dcterms:modified xsi:type="dcterms:W3CDTF">2014-05-19T13:21:02Z</dcterms:modified>
</cp:coreProperties>
</file>