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0"/>
  </p:handoutMasterIdLst>
  <p:sldIdLst>
    <p:sldId id="256" r:id="rId2"/>
    <p:sldId id="257" r:id="rId3"/>
    <p:sldId id="297" r:id="rId4"/>
    <p:sldId id="258" r:id="rId5"/>
    <p:sldId id="259" r:id="rId6"/>
    <p:sldId id="278" r:id="rId7"/>
    <p:sldId id="279" r:id="rId8"/>
    <p:sldId id="280" r:id="rId9"/>
    <p:sldId id="263" r:id="rId10"/>
    <p:sldId id="284" r:id="rId11"/>
    <p:sldId id="282" r:id="rId12"/>
    <p:sldId id="283" r:id="rId13"/>
    <p:sldId id="285" r:id="rId14"/>
    <p:sldId id="281" r:id="rId15"/>
    <p:sldId id="264" r:id="rId16"/>
    <p:sldId id="267" r:id="rId17"/>
    <p:sldId id="266" r:id="rId18"/>
    <p:sldId id="265" r:id="rId19"/>
    <p:sldId id="286" r:id="rId20"/>
    <p:sldId id="287" r:id="rId21"/>
    <p:sldId id="290" r:id="rId22"/>
    <p:sldId id="289" r:id="rId23"/>
    <p:sldId id="288" r:id="rId24"/>
    <p:sldId id="291" r:id="rId25"/>
    <p:sldId id="292" r:id="rId26"/>
    <p:sldId id="293" r:id="rId27"/>
    <p:sldId id="294" r:id="rId28"/>
    <p:sldId id="295" r:id="rId29"/>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2683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956550" y="0"/>
            <a:ext cx="302683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805841"/>
            <a:ext cx="302683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956550" y="8805841"/>
            <a:ext cx="302683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a:defRPr sz="1200"/>
            </a:lvl1pPr>
          </a:lstStyle>
          <a:p>
            <a:fld id="{244E47B2-0861-4931-80B1-29A5D2E5C2A6}" type="slidenum">
              <a:rPr lang="en-US"/>
              <a:pPr/>
              <a:t>‹#›</a:t>
            </a:fld>
            <a:endParaRPr lang="en-US"/>
          </a:p>
        </p:txBody>
      </p:sp>
    </p:spTree>
    <p:extLst>
      <p:ext uri="{BB962C8B-B14F-4D97-AF65-F5344CB8AC3E}">
        <p14:creationId xmlns:p14="http://schemas.microsoft.com/office/powerpoint/2010/main" val="2897473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51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5125" name="Group 5"/>
            <p:cNvGrpSpPr>
              <a:grpSpLocks/>
            </p:cNvGrpSpPr>
            <p:nvPr/>
          </p:nvGrpSpPr>
          <p:grpSpPr bwMode="auto">
            <a:xfrm>
              <a:off x="0" y="672"/>
              <a:ext cx="1806" cy="1989"/>
              <a:chOff x="0" y="672"/>
              <a:chExt cx="1806" cy="1989"/>
            </a:xfrm>
          </p:grpSpPr>
          <p:sp>
            <p:nvSpPr>
              <p:cNvPr id="51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51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51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51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51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51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51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51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51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51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5136"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5137" name="Rectangle 17"/>
          <p:cNvSpPr>
            <a:spLocks noGrp="1" noChangeArrowheads="1"/>
          </p:cNvSpPr>
          <p:nvPr>
            <p:ph type="ftr" sz="quarter" idx="3"/>
          </p:nvPr>
        </p:nvSpPr>
        <p:spPr/>
        <p:txBody>
          <a:bodyPr/>
          <a:lstStyle>
            <a:lvl1pPr>
              <a:defRPr/>
            </a:lvl1pPr>
          </a:lstStyle>
          <a:p>
            <a:endParaRPr lang="en-US"/>
          </a:p>
        </p:txBody>
      </p:sp>
      <p:sp>
        <p:nvSpPr>
          <p:cNvPr id="5138" name="Rectangle 18"/>
          <p:cNvSpPr>
            <a:spLocks noGrp="1" noChangeArrowheads="1"/>
          </p:cNvSpPr>
          <p:nvPr>
            <p:ph type="sldNum" sz="quarter" idx="4"/>
          </p:nvPr>
        </p:nvSpPr>
        <p:spPr/>
        <p:txBody>
          <a:bodyPr/>
          <a:lstStyle>
            <a:lvl1pPr>
              <a:defRPr/>
            </a:lvl1pPr>
          </a:lstStyle>
          <a:p>
            <a:fld id="{F24176D3-42A5-481F-AAEC-E862D9D37EEF}" type="slidenum">
              <a:rPr lang="en-US"/>
              <a:pPr/>
              <a:t>‹#›</a:t>
            </a:fld>
            <a:endParaRPr lang="en-US"/>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62BFC73-976C-4202-A5D2-11B91F32E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CCDC991-98A5-498F-BB93-78643656FAE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F0CDC60-7240-488F-9B15-0A6683CDA21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BA13777-FE6B-41D8-AD0D-72ED9015019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2F7038C-C806-4B11-8379-A1B6E9A562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57D9917-2175-4CE5-AC83-B8999F1F8EF1}"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EE942747-BE13-4BEC-A94F-2BD2AF71F6B7}"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A6D5D27A-0189-441F-B079-6C3B5AFE770B}"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43F939C-2FEB-432E-93EC-84BC12D35D06}"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5F1954D-B666-4E60-BB77-89A55565CD6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774F997C-F37E-429B-B03F-667EF7B41685}" type="slidenum">
              <a:rPr lang="en-US"/>
              <a:pPr/>
              <a:t>‹#›</a:t>
            </a:fld>
            <a:endParaRPr lang="en-US"/>
          </a:p>
        </p:txBody>
      </p:sp>
      <p:grpSp>
        <p:nvGrpSpPr>
          <p:cNvPr id="4100"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endParaRPr>
            </a:p>
          </p:txBody>
        </p:sp>
      </p:grpSp>
      <p:sp>
        <p:nvSpPr>
          <p:cNvPr id="41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Texas Hold-em</a:t>
            </a:r>
          </a:p>
        </p:txBody>
      </p:sp>
      <p:sp>
        <p:nvSpPr>
          <p:cNvPr id="2051" name="Rectangle 3"/>
          <p:cNvSpPr>
            <a:spLocks noGrp="1" noChangeArrowheads="1"/>
          </p:cNvSpPr>
          <p:nvPr>
            <p:ph type="subTitle" idx="1"/>
          </p:nvPr>
        </p:nvSpPr>
        <p:spPr/>
        <p:txBody>
          <a:bodyPr/>
          <a:lstStyle/>
          <a:p>
            <a:r>
              <a:rPr lang="en-US"/>
              <a:t>The Algebra Lab Way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t>Question </a:t>
            </a:r>
            <a:r>
              <a:rPr lang="en-US" dirty="0" smtClean="0"/>
              <a:t>2A</a:t>
            </a:r>
            <a:endParaRPr lang="en-US" dirty="0"/>
          </a:p>
        </p:txBody>
      </p:sp>
      <mc:AlternateContent xmlns:mc="http://schemas.openxmlformats.org/markup-compatibility/2006" xmlns:a14="http://schemas.microsoft.com/office/drawing/2010/main">
        <mc:Choice Requires="a14">
          <p:sp>
            <p:nvSpPr>
              <p:cNvPr id="54275" name="Rectangle 3"/>
              <p:cNvSpPr>
                <a:spLocks noGrp="1" noChangeArrowheads="1"/>
              </p:cNvSpPr>
              <p:nvPr>
                <p:ph type="body" idx="1"/>
              </p:nvPr>
            </p:nvSpPr>
            <p:spPr/>
            <p:txBody>
              <a:bodyPr/>
              <a:lstStyle/>
              <a:p>
                <a:r>
                  <a:rPr lang="en-US" dirty="0"/>
                  <a:t>Evaluate: f(x) = 3x</a:t>
                </a:r>
                <a:r>
                  <a:rPr lang="en-US" baseline="30000" dirty="0"/>
                  <a:t>2</a:t>
                </a:r>
                <a:r>
                  <a:rPr lang="en-US" dirty="0"/>
                  <a:t> + 4 and g(x) = </a:t>
                </a:r>
                <a14:m>
                  <m:oMath xmlns:m="http://schemas.openxmlformats.org/officeDocument/2006/math">
                    <m:f>
                      <m:fPr>
                        <m:ctrlPr>
                          <a:rPr lang="en-US" i="1">
                            <a:latin typeface="Cambria Math"/>
                          </a:rPr>
                        </m:ctrlPr>
                      </m:fPr>
                      <m:num>
                        <m:r>
                          <a:rPr lang="en-US" i="1">
                            <a:latin typeface="Cambria Math"/>
                          </a:rPr>
                          <m:t>2</m:t>
                        </m:r>
                        <m:r>
                          <a:rPr lang="en-US" i="1">
                            <a:latin typeface="Cambria Math"/>
                          </a:rPr>
                          <m:t>𝑥</m:t>
                        </m:r>
                        <m:r>
                          <a:rPr lang="en-US" i="1">
                            <a:latin typeface="Cambria Math"/>
                            <a:ea typeface="Cambria Math"/>
                          </a:rPr>
                          <m:t>+1</m:t>
                        </m:r>
                      </m:num>
                      <m:den>
                        <m:r>
                          <a:rPr lang="en-US" i="1">
                            <a:latin typeface="Cambria Math"/>
                          </a:rPr>
                          <m:t>𝑥</m:t>
                        </m:r>
                        <m:r>
                          <a:rPr lang="en-US" i="1">
                            <a:latin typeface="Cambria Math"/>
                          </a:rPr>
                          <m:t>−4</m:t>
                        </m:r>
                      </m:den>
                    </m:f>
                  </m:oMath>
                </a14:m>
                <a:endParaRPr lang="en-US" dirty="0" smtClean="0"/>
              </a:p>
              <a:p>
                <a:endParaRPr lang="en-US" dirty="0"/>
              </a:p>
              <a:p>
                <a:pPr marL="0" indent="0">
                  <a:buNone/>
                </a:pPr>
                <a:r>
                  <a:rPr lang="en-US" dirty="0" smtClean="0"/>
                  <a:t>	Find g(f(-2))</a:t>
                </a:r>
                <a:endParaRPr lang="en-US" dirty="0"/>
              </a:p>
            </p:txBody>
          </p:sp>
        </mc:Choice>
        <mc:Fallback xmlns="">
          <p:sp>
            <p:nvSpPr>
              <p:cNvPr id="54275" name="Rectangle 3"/>
              <p:cNvSpPr>
                <a:spLocks noGrp="1" noRot="1" noChangeAspect="1" noMove="1" noResize="1" noEditPoints="1" noAdjustHandles="1" noChangeArrowheads="1" noChangeShapeType="1" noTextEdit="1"/>
              </p:cNvSpPr>
              <p:nvPr>
                <p:ph type="body" idx="1"/>
              </p:nvPr>
            </p:nvSpPr>
            <p:spPr>
              <a:blipFill rotWithShape="1">
                <a:blip r:embed="rId3"/>
                <a:stretch>
                  <a:fillRect l="-963"/>
                </a:stretch>
              </a:blipFill>
            </p:spPr>
            <p:txBody>
              <a:bodyPr/>
              <a:lstStyle/>
              <a:p>
                <a:r>
                  <a:rPr lang="en-US">
                    <a:noFill/>
                  </a:rPr>
                  <a:t> </a:t>
                </a:r>
              </a:p>
            </p:txBody>
          </p:sp>
        </mc:Fallback>
      </mc:AlternateContent>
      <p:graphicFrame>
        <p:nvGraphicFramePr>
          <p:cNvPr id="2" name="Object 1"/>
          <p:cNvGraphicFramePr>
            <a:graphicFrameLocks noChangeAspect="1"/>
          </p:cNvGraphicFramePr>
          <p:nvPr>
            <p:extLst>
              <p:ext uri="{D42A27DB-BD31-4B8C-83A1-F6EECF244321}">
                <p14:modId xmlns:p14="http://schemas.microsoft.com/office/powerpoint/2010/main" val="3139614609"/>
              </p:ext>
            </p:extLst>
          </p:nvPr>
        </p:nvGraphicFramePr>
        <p:xfrm>
          <a:off x="4038600" y="4191000"/>
          <a:ext cx="2895600" cy="1152878"/>
        </p:xfrm>
        <a:graphic>
          <a:graphicData uri="http://schemas.openxmlformats.org/presentationml/2006/ole">
            <mc:AlternateContent xmlns:mc="http://schemas.openxmlformats.org/markup-compatibility/2006">
              <mc:Choice xmlns:v="urn:schemas-microsoft-com:vml" Requires="v">
                <p:oleObj spid="_x0000_s2056" name="Equation" r:id="rId4" imgW="1371600" imgH="545760" progId="Equation.3">
                  <p:embed/>
                </p:oleObj>
              </mc:Choice>
              <mc:Fallback>
                <p:oleObj name="Equation" r:id="rId4" imgW="1371600" imgH="545760" progId="Equation.3">
                  <p:embed/>
                  <p:pic>
                    <p:nvPicPr>
                      <p:cNvPr id="0" name=""/>
                      <p:cNvPicPr/>
                      <p:nvPr/>
                    </p:nvPicPr>
                    <p:blipFill>
                      <a:blip r:embed="rId5"/>
                      <a:stretch>
                        <a:fillRect/>
                      </a:stretch>
                    </p:blipFill>
                    <p:spPr>
                      <a:xfrm>
                        <a:off x="4038600" y="4191000"/>
                        <a:ext cx="2895600" cy="1152878"/>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Question 2A</a:t>
            </a:r>
          </a:p>
        </p:txBody>
      </p:sp>
      <p:sp>
        <p:nvSpPr>
          <p:cNvPr id="50179" name="Rectangle 3"/>
          <p:cNvSpPr>
            <a:spLocks noGrp="1" noChangeArrowheads="1"/>
          </p:cNvSpPr>
          <p:nvPr>
            <p:ph type="body" idx="1"/>
          </p:nvPr>
        </p:nvSpPr>
        <p:spPr/>
        <p:txBody>
          <a:bodyPr/>
          <a:lstStyle/>
          <a:p>
            <a:r>
              <a:rPr lang="en-US" dirty="0" smtClean="0"/>
              <a:t>Solve for k.  (k + 4)x + 6y = 5,   m = -2</a:t>
            </a:r>
            <a:endParaRPr lang="en-US" dirty="0"/>
          </a:p>
          <a:p>
            <a:pPr>
              <a:buFont typeface="Wingdings" pitchFamily="2" charset="2"/>
              <a:buNone/>
            </a:pPr>
            <a:r>
              <a:rPr lang="en-US" dirty="0"/>
              <a:t>		</a:t>
            </a:r>
          </a:p>
        </p:txBody>
      </p:sp>
      <p:graphicFrame>
        <p:nvGraphicFramePr>
          <p:cNvPr id="3" name="Object 2"/>
          <p:cNvGraphicFramePr>
            <a:graphicFrameLocks noChangeAspect="1"/>
          </p:cNvGraphicFramePr>
          <p:nvPr>
            <p:extLst>
              <p:ext uri="{D42A27DB-BD31-4B8C-83A1-F6EECF244321}">
                <p14:modId xmlns:p14="http://schemas.microsoft.com/office/powerpoint/2010/main" val="3880484773"/>
              </p:ext>
            </p:extLst>
          </p:nvPr>
        </p:nvGraphicFramePr>
        <p:xfrm>
          <a:off x="3952875" y="3870325"/>
          <a:ext cx="2171700" cy="1028700"/>
        </p:xfrm>
        <a:graphic>
          <a:graphicData uri="http://schemas.openxmlformats.org/presentationml/2006/ole">
            <mc:AlternateContent xmlns:mc="http://schemas.openxmlformats.org/markup-compatibility/2006">
              <mc:Choice xmlns:v="urn:schemas-microsoft-com:vml" Requires="v">
                <p:oleObj spid="_x0000_s1032" name="Equation" r:id="rId3" imgW="482400" imgH="228600" progId="Equation.3">
                  <p:embed/>
                </p:oleObj>
              </mc:Choice>
              <mc:Fallback>
                <p:oleObj name="Equation" r:id="rId3" imgW="482400" imgH="228600" progId="Equation.3">
                  <p:embed/>
                  <p:pic>
                    <p:nvPicPr>
                      <p:cNvPr id="0" name=""/>
                      <p:cNvPicPr/>
                      <p:nvPr/>
                    </p:nvPicPr>
                    <p:blipFill>
                      <a:blip r:embed="rId4"/>
                      <a:stretch>
                        <a:fillRect/>
                      </a:stretch>
                    </p:blipFill>
                    <p:spPr>
                      <a:xfrm>
                        <a:off x="3952875" y="3870325"/>
                        <a:ext cx="2171700" cy="10287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Question 2C</a:t>
            </a:r>
          </a:p>
        </p:txBody>
      </p:sp>
      <p:sp>
        <p:nvSpPr>
          <p:cNvPr id="53251" name="Rectangle 3"/>
          <p:cNvSpPr>
            <a:spLocks noGrp="1" noChangeArrowheads="1"/>
          </p:cNvSpPr>
          <p:nvPr>
            <p:ph type="body" idx="1"/>
          </p:nvPr>
        </p:nvSpPr>
        <p:spPr/>
        <p:txBody>
          <a:bodyPr/>
          <a:lstStyle/>
          <a:p>
            <a:r>
              <a:rPr lang="en-US" dirty="0" smtClean="0"/>
              <a:t>F(6) = 3 and f(-4) = 5.  Find f(-10).</a:t>
            </a:r>
          </a:p>
        </p:txBody>
      </p:sp>
      <p:graphicFrame>
        <p:nvGraphicFramePr>
          <p:cNvPr id="2" name="Object 1"/>
          <p:cNvGraphicFramePr>
            <a:graphicFrameLocks noChangeAspect="1"/>
          </p:cNvGraphicFramePr>
          <p:nvPr>
            <p:extLst>
              <p:ext uri="{D42A27DB-BD31-4B8C-83A1-F6EECF244321}">
                <p14:modId xmlns:p14="http://schemas.microsoft.com/office/powerpoint/2010/main" val="2910068111"/>
              </p:ext>
            </p:extLst>
          </p:nvPr>
        </p:nvGraphicFramePr>
        <p:xfrm>
          <a:off x="2971800" y="3276600"/>
          <a:ext cx="2660650" cy="1232301"/>
        </p:xfrm>
        <a:graphic>
          <a:graphicData uri="http://schemas.openxmlformats.org/presentationml/2006/ole">
            <mc:AlternateContent xmlns:mc="http://schemas.openxmlformats.org/markup-compatibility/2006">
              <mc:Choice xmlns:v="urn:schemas-microsoft-com:vml" Requires="v">
                <p:oleObj spid="_x0000_s6149" name="Equation" r:id="rId3" imgW="1206360" imgH="558720" progId="Equation.3">
                  <p:embed/>
                </p:oleObj>
              </mc:Choice>
              <mc:Fallback>
                <p:oleObj name="Equation" r:id="rId3" imgW="1206360" imgH="558720" progId="Equation.3">
                  <p:embed/>
                  <p:pic>
                    <p:nvPicPr>
                      <p:cNvPr id="0" name=""/>
                      <p:cNvPicPr/>
                      <p:nvPr/>
                    </p:nvPicPr>
                    <p:blipFill>
                      <a:blip r:embed="rId4"/>
                      <a:stretch>
                        <a:fillRect/>
                      </a:stretch>
                    </p:blipFill>
                    <p:spPr>
                      <a:xfrm>
                        <a:off x="2971800" y="3276600"/>
                        <a:ext cx="2660650" cy="1232301"/>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Question 2D</a:t>
            </a:r>
          </a:p>
        </p:txBody>
      </p:sp>
      <mc:AlternateContent xmlns:mc="http://schemas.openxmlformats.org/markup-compatibility/2006" xmlns:a14="http://schemas.microsoft.com/office/drawing/2010/main">
        <mc:Choice Requires="a14">
          <p:sp>
            <p:nvSpPr>
              <p:cNvPr id="55299" name="Rectangle 3"/>
              <p:cNvSpPr>
                <a:spLocks noGrp="1" noChangeArrowheads="1"/>
              </p:cNvSpPr>
              <p:nvPr>
                <p:ph type="body" idx="1"/>
              </p:nvPr>
            </p:nvSpPr>
            <p:spPr/>
            <p:txBody>
              <a:bodyPr/>
              <a:lstStyle/>
              <a:p>
                <a:r>
                  <a:rPr lang="en-US" dirty="0"/>
                  <a:t>Evaluate: f(x) = 3x</a:t>
                </a:r>
                <a:r>
                  <a:rPr lang="en-US" baseline="30000" dirty="0"/>
                  <a:t>2</a:t>
                </a:r>
                <a:r>
                  <a:rPr lang="en-US" dirty="0"/>
                  <a:t> + 4 and g(x) = </a:t>
                </a:r>
                <a14:m>
                  <m:oMath xmlns:m="http://schemas.openxmlformats.org/officeDocument/2006/math">
                    <m:f>
                      <m:fPr>
                        <m:ctrlPr>
                          <a:rPr lang="en-US" i="1">
                            <a:latin typeface="Cambria Math"/>
                          </a:rPr>
                        </m:ctrlPr>
                      </m:fPr>
                      <m:num>
                        <m:r>
                          <a:rPr lang="en-US" i="1">
                            <a:latin typeface="Cambria Math"/>
                          </a:rPr>
                          <m:t>2</m:t>
                        </m:r>
                        <m:r>
                          <a:rPr lang="en-US" i="1">
                            <a:latin typeface="Cambria Math"/>
                          </a:rPr>
                          <m:t>𝑥</m:t>
                        </m:r>
                        <m:r>
                          <a:rPr lang="en-US" i="1">
                            <a:latin typeface="Cambria Math"/>
                            <a:ea typeface="Cambria Math"/>
                          </a:rPr>
                          <m:t>+1</m:t>
                        </m:r>
                      </m:num>
                      <m:den>
                        <m:r>
                          <a:rPr lang="en-US" i="1">
                            <a:latin typeface="Cambria Math"/>
                          </a:rPr>
                          <m:t>𝑥</m:t>
                        </m:r>
                        <m:r>
                          <a:rPr lang="en-US" i="1">
                            <a:latin typeface="Cambria Math"/>
                          </a:rPr>
                          <m:t>−4</m:t>
                        </m:r>
                      </m:den>
                    </m:f>
                  </m:oMath>
                </a14:m>
                <a:endParaRPr lang="en-US" dirty="0" smtClean="0"/>
              </a:p>
              <a:p>
                <a:endParaRPr lang="en-US" dirty="0"/>
              </a:p>
              <a:p>
                <a:pPr marL="457200" lvl="1" indent="0">
                  <a:buNone/>
                </a:pPr>
                <a:r>
                  <a:rPr lang="en-US" dirty="0"/>
                  <a:t> </a:t>
                </a:r>
                <a:r>
                  <a:rPr lang="en-US" dirty="0" smtClean="0"/>
                  <a:t>Find f(g(7))</a:t>
                </a:r>
                <a:endParaRPr lang="en-US" dirty="0"/>
              </a:p>
            </p:txBody>
          </p:sp>
        </mc:Choice>
        <mc:Fallback xmlns="">
          <p:sp>
            <p:nvSpPr>
              <p:cNvPr id="55299" name="Rectangle 3"/>
              <p:cNvSpPr>
                <a:spLocks noGrp="1" noRot="1" noChangeAspect="1" noMove="1" noResize="1" noEditPoints="1" noAdjustHandles="1" noChangeArrowheads="1" noChangeShapeType="1" noTextEdit="1"/>
              </p:cNvSpPr>
              <p:nvPr>
                <p:ph type="body" idx="1"/>
              </p:nvPr>
            </p:nvSpPr>
            <p:spPr>
              <a:blipFill rotWithShape="1">
                <a:blip r:embed="rId2"/>
                <a:stretch>
                  <a:fillRect l="-963"/>
                </a:stretch>
              </a:blipFill>
            </p:spPr>
            <p:txBody>
              <a:bodyPr/>
              <a:lstStyle/>
              <a:p>
                <a:r>
                  <a:rPr lang="en-US">
                    <a:noFill/>
                  </a:rPr>
                  <a:t> </a:t>
                </a:r>
              </a:p>
            </p:txBody>
          </p:sp>
        </mc:Fallback>
      </mc:AlternateContent>
      <p:sp>
        <p:nvSpPr>
          <p:cNvPr id="2" name="TextBox 1"/>
          <p:cNvSpPr txBox="1"/>
          <p:nvPr/>
        </p:nvSpPr>
        <p:spPr>
          <a:xfrm>
            <a:off x="4038600" y="4724400"/>
            <a:ext cx="2908168" cy="830997"/>
          </a:xfrm>
          <a:prstGeom prst="rect">
            <a:avLst/>
          </a:prstGeom>
          <a:noFill/>
        </p:spPr>
        <p:txBody>
          <a:bodyPr wrap="none" rtlCol="0">
            <a:spAutoFit/>
          </a:bodyPr>
          <a:lstStyle/>
          <a:p>
            <a:r>
              <a:rPr lang="en-US" sz="4800" dirty="0"/>
              <a:t>f</a:t>
            </a:r>
            <a:r>
              <a:rPr lang="en-US" sz="4800" dirty="0" smtClean="0"/>
              <a:t>(g(7))=79</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US"/>
              <a:t>Round 3…</a:t>
            </a:r>
          </a:p>
        </p:txBody>
      </p:sp>
      <p:sp>
        <p:nvSpPr>
          <p:cNvPr id="49155" name="Rectangle 3"/>
          <p:cNvSpPr>
            <a:spLocks noGrp="1" noChangeArrowheads="1"/>
          </p:cNvSpPr>
          <p:nvPr>
            <p:ph type="subTitle" idx="1"/>
          </p:nvPr>
        </p:nvSpPr>
        <p:spPr/>
        <p:txBody>
          <a:bodyPr/>
          <a:lstStyle/>
          <a:p>
            <a:r>
              <a:rPr lang="en-US" dirty="0" smtClean="0"/>
              <a:t>Dry erase boards and markers ready</a:t>
            </a:r>
            <a:r>
              <a:rPr lang="en-US"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Question 3A</a:t>
            </a:r>
          </a:p>
        </p:txBody>
      </p:sp>
      <p:sp>
        <p:nvSpPr>
          <p:cNvPr id="20483" name="Rectangle 3"/>
          <p:cNvSpPr>
            <a:spLocks noGrp="1" noChangeArrowheads="1"/>
          </p:cNvSpPr>
          <p:nvPr>
            <p:ph type="body" idx="1"/>
          </p:nvPr>
        </p:nvSpPr>
        <p:spPr/>
        <p:txBody>
          <a:bodyPr/>
          <a:lstStyle/>
          <a:p>
            <a:pPr marL="609600" indent="-609600"/>
            <a:r>
              <a:rPr lang="en-US" sz="3200" b="1" dirty="0" smtClean="0"/>
              <a:t>Write the equation of the line having no slope and passing throug</a:t>
            </a:r>
            <a:r>
              <a:rPr lang="en-US" b="1" dirty="0" smtClean="0"/>
              <a:t>h (-6, 3)</a:t>
            </a:r>
            <a:endParaRPr lang="en-US" sz="3200" b="1" dirty="0"/>
          </a:p>
        </p:txBody>
      </p:sp>
      <p:sp>
        <p:nvSpPr>
          <p:cNvPr id="2" name="TextBox 1"/>
          <p:cNvSpPr txBox="1"/>
          <p:nvPr/>
        </p:nvSpPr>
        <p:spPr>
          <a:xfrm>
            <a:off x="4191000" y="4648200"/>
            <a:ext cx="1297150" cy="830997"/>
          </a:xfrm>
          <a:prstGeom prst="rect">
            <a:avLst/>
          </a:prstGeom>
          <a:noFill/>
        </p:spPr>
        <p:txBody>
          <a:bodyPr wrap="none" rtlCol="0">
            <a:spAutoFit/>
          </a:bodyPr>
          <a:lstStyle/>
          <a:p>
            <a:r>
              <a:rPr lang="en-US" sz="4800" dirty="0" smtClean="0"/>
              <a:t>Y=3</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Question </a:t>
            </a:r>
            <a:r>
              <a:rPr lang="en-US" dirty="0" smtClean="0"/>
              <a:t>3B</a:t>
            </a:r>
            <a:endParaRPr lang="en-US" dirty="0"/>
          </a:p>
        </p:txBody>
      </p:sp>
      <p:sp>
        <p:nvSpPr>
          <p:cNvPr id="23555" name="Rectangle 3"/>
          <p:cNvSpPr>
            <a:spLocks noGrp="1" noChangeArrowheads="1"/>
          </p:cNvSpPr>
          <p:nvPr>
            <p:ph type="body" idx="1"/>
          </p:nvPr>
        </p:nvSpPr>
        <p:spPr/>
        <p:txBody>
          <a:bodyPr/>
          <a:lstStyle/>
          <a:p>
            <a:pPr marL="609600" indent="-609600"/>
            <a:r>
              <a:rPr lang="en-US" dirty="0" smtClean="0"/>
              <a:t>Find the equation of the line in standard form passing through (-5, 3) and perpendicular to  6x – 3y = 12</a:t>
            </a:r>
          </a:p>
        </p:txBody>
      </p:sp>
      <p:sp>
        <p:nvSpPr>
          <p:cNvPr id="2" name="TextBox 1"/>
          <p:cNvSpPr txBox="1"/>
          <p:nvPr/>
        </p:nvSpPr>
        <p:spPr>
          <a:xfrm>
            <a:off x="3505200" y="4191000"/>
            <a:ext cx="2204450" cy="830997"/>
          </a:xfrm>
          <a:prstGeom prst="rect">
            <a:avLst/>
          </a:prstGeom>
          <a:noFill/>
        </p:spPr>
        <p:txBody>
          <a:bodyPr wrap="none" rtlCol="0">
            <a:spAutoFit/>
          </a:bodyPr>
          <a:lstStyle/>
          <a:p>
            <a:r>
              <a:rPr lang="en-US" sz="4800" dirty="0"/>
              <a:t>x</a:t>
            </a:r>
            <a:r>
              <a:rPr lang="en-US" sz="4800" dirty="0" smtClean="0"/>
              <a:t>+2y=1</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Question 3C</a:t>
            </a:r>
          </a:p>
        </p:txBody>
      </p:sp>
      <p:sp>
        <p:nvSpPr>
          <p:cNvPr id="22531" name="Rectangle 3"/>
          <p:cNvSpPr>
            <a:spLocks noGrp="1" noChangeArrowheads="1"/>
          </p:cNvSpPr>
          <p:nvPr>
            <p:ph type="body" idx="1"/>
          </p:nvPr>
        </p:nvSpPr>
        <p:spPr/>
        <p:txBody>
          <a:bodyPr/>
          <a:lstStyle/>
          <a:p>
            <a:pPr marL="609600" indent="-609600"/>
            <a:r>
              <a:rPr lang="en-US" dirty="0" smtClean="0"/>
              <a:t>Find the equation of the line in standard form parallel to   4x – 8y = 12 and passing through (4, -3)</a:t>
            </a:r>
            <a:endParaRPr lang="en-US" sz="3600" dirty="0"/>
          </a:p>
        </p:txBody>
      </p:sp>
      <p:sp>
        <p:nvSpPr>
          <p:cNvPr id="2" name="TextBox 1"/>
          <p:cNvSpPr txBox="1"/>
          <p:nvPr/>
        </p:nvSpPr>
        <p:spPr>
          <a:xfrm>
            <a:off x="3200400" y="5029200"/>
            <a:ext cx="2736647" cy="830997"/>
          </a:xfrm>
          <a:prstGeom prst="rect">
            <a:avLst/>
          </a:prstGeom>
          <a:noFill/>
        </p:spPr>
        <p:txBody>
          <a:bodyPr wrap="none" rtlCol="0">
            <a:spAutoFit/>
          </a:bodyPr>
          <a:lstStyle/>
          <a:p>
            <a:r>
              <a:rPr lang="en-US" sz="4800" dirty="0" smtClean="0"/>
              <a:t>x - 2y=10</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Question </a:t>
            </a:r>
            <a:r>
              <a:rPr lang="en-US" dirty="0" smtClean="0"/>
              <a:t>3D</a:t>
            </a:r>
            <a:endParaRPr lang="en-US" dirty="0"/>
          </a:p>
        </p:txBody>
      </p:sp>
      <p:sp>
        <p:nvSpPr>
          <p:cNvPr id="21507" name="Rectangle 3"/>
          <p:cNvSpPr>
            <a:spLocks noGrp="1" noChangeArrowheads="1"/>
          </p:cNvSpPr>
          <p:nvPr>
            <p:ph type="body" idx="1"/>
          </p:nvPr>
        </p:nvSpPr>
        <p:spPr/>
        <p:txBody>
          <a:bodyPr/>
          <a:lstStyle/>
          <a:p>
            <a:pPr marL="609600" indent="-609600"/>
            <a:r>
              <a:rPr lang="en-US" dirty="0" smtClean="0"/>
              <a:t>Find the point where -5x – 8y = 35 crosses the x-axis.</a:t>
            </a:r>
            <a:endParaRPr lang="en-US" sz="3600" dirty="0"/>
          </a:p>
        </p:txBody>
      </p:sp>
      <p:sp>
        <p:nvSpPr>
          <p:cNvPr id="2" name="TextBox 1"/>
          <p:cNvSpPr txBox="1"/>
          <p:nvPr/>
        </p:nvSpPr>
        <p:spPr>
          <a:xfrm>
            <a:off x="2743200" y="3962400"/>
            <a:ext cx="1657826" cy="830997"/>
          </a:xfrm>
          <a:prstGeom prst="rect">
            <a:avLst/>
          </a:prstGeom>
          <a:noFill/>
        </p:spPr>
        <p:txBody>
          <a:bodyPr wrap="none" rtlCol="0">
            <a:spAutoFit/>
          </a:bodyPr>
          <a:lstStyle/>
          <a:p>
            <a:r>
              <a:rPr lang="en-US" sz="4800" dirty="0" smtClean="0"/>
              <a:t>(-7,0)</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US"/>
              <a:t>Round 4…</a:t>
            </a:r>
          </a:p>
        </p:txBody>
      </p:sp>
      <p:sp>
        <p:nvSpPr>
          <p:cNvPr id="56323" name="Rectangle 3"/>
          <p:cNvSpPr>
            <a:spLocks noGrp="1" noChangeArrowheads="1"/>
          </p:cNvSpPr>
          <p:nvPr>
            <p:ph type="subTitle" idx="1"/>
          </p:nvPr>
        </p:nvSpPr>
        <p:spPr/>
        <p:txBody>
          <a:bodyPr/>
          <a:lstStyle/>
          <a:p>
            <a:r>
              <a:rPr lang="en-US" dirty="0" smtClean="0"/>
              <a:t>Dry erase board and marker </a:t>
            </a:r>
            <a:r>
              <a:rPr lang="en-US" dirty="0"/>
              <a:t>ready!!!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How to play</a:t>
            </a:r>
          </a:p>
        </p:txBody>
      </p:sp>
      <p:sp>
        <p:nvSpPr>
          <p:cNvPr id="6147" name="Rectangle 3"/>
          <p:cNvSpPr>
            <a:spLocks noGrp="1" noChangeArrowheads="1"/>
          </p:cNvSpPr>
          <p:nvPr>
            <p:ph type="body" idx="1"/>
          </p:nvPr>
        </p:nvSpPr>
        <p:spPr/>
        <p:txBody>
          <a:bodyPr/>
          <a:lstStyle/>
          <a:p>
            <a:pPr>
              <a:lnSpc>
                <a:spcPct val="80000"/>
              </a:lnSpc>
            </a:pPr>
            <a:r>
              <a:rPr lang="en-US" sz="2300" dirty="0"/>
              <a:t>Each group of 2 will get 2</a:t>
            </a:r>
            <a:r>
              <a:rPr lang="en-US" sz="2300" dirty="0" smtClean="0"/>
              <a:t> cards </a:t>
            </a:r>
            <a:r>
              <a:rPr lang="en-US" sz="2300" dirty="0"/>
              <a:t>(face-down)</a:t>
            </a:r>
          </a:p>
          <a:p>
            <a:pPr>
              <a:lnSpc>
                <a:spcPct val="80000"/>
              </a:lnSpc>
            </a:pPr>
            <a:r>
              <a:rPr lang="en-US" sz="2300" dirty="0" smtClean="0"/>
              <a:t>An </a:t>
            </a:r>
            <a:r>
              <a:rPr lang="en-US" sz="2300" dirty="0"/>
              <a:t>algebra problem will be presented to the class.  Once you and your partner think you have the right answer, bring it </a:t>
            </a:r>
            <a:r>
              <a:rPr lang="en-US" sz="2300" dirty="0" smtClean="0"/>
              <a:t>(dry erase board only) </a:t>
            </a:r>
            <a:r>
              <a:rPr lang="en-US" sz="2300" dirty="0"/>
              <a:t>to </a:t>
            </a:r>
            <a:r>
              <a:rPr lang="en-US" sz="2300" dirty="0" smtClean="0"/>
              <a:t>Mrs. </a:t>
            </a:r>
            <a:r>
              <a:rPr lang="en-US" sz="2300" dirty="0" err="1" smtClean="0"/>
              <a:t>Wherley</a:t>
            </a:r>
            <a:r>
              <a:rPr lang="en-US" sz="2300" dirty="0" smtClean="0"/>
              <a:t> </a:t>
            </a:r>
            <a:r>
              <a:rPr lang="en-US" sz="2300" dirty="0"/>
              <a:t>to check.  If the answer is correct, you may choose a card to add to your hand.  If your answer is incorrect, return to your group and try again.</a:t>
            </a:r>
          </a:p>
          <a:p>
            <a:pPr>
              <a:lnSpc>
                <a:spcPct val="80000"/>
              </a:lnSpc>
            </a:pPr>
            <a:r>
              <a:rPr lang="en-US" sz="2300" dirty="0"/>
              <a:t>Repeat for Rounds </a:t>
            </a:r>
            <a:r>
              <a:rPr lang="en-US" sz="2300" dirty="0" smtClean="0"/>
              <a:t>2</a:t>
            </a:r>
            <a:r>
              <a:rPr lang="en-US" sz="2300" dirty="0"/>
              <a:t> </a:t>
            </a:r>
            <a:r>
              <a:rPr lang="en-US" sz="2300" dirty="0" smtClean="0"/>
              <a:t>and 3.  </a:t>
            </a:r>
            <a:r>
              <a:rPr lang="en-US" sz="2300" dirty="0"/>
              <a:t>Round </a:t>
            </a:r>
            <a:r>
              <a:rPr lang="en-US" sz="2300" dirty="0" smtClean="0"/>
              <a:t>4 and 5 </a:t>
            </a:r>
            <a:r>
              <a:rPr lang="en-US" sz="2300" dirty="0"/>
              <a:t>will be played so that the groups can “trade-in” a card to try to better their hand.</a:t>
            </a:r>
          </a:p>
          <a:p>
            <a:pPr>
              <a:lnSpc>
                <a:spcPct val="80000"/>
              </a:lnSpc>
            </a:pPr>
            <a:r>
              <a:rPr lang="en-US" sz="2300" dirty="0"/>
              <a:t>Winner is determined by the best poker hand at the end of </a:t>
            </a:r>
            <a:r>
              <a:rPr lang="en-US" sz="2300" dirty="0" smtClean="0"/>
              <a:t>5 </a:t>
            </a:r>
            <a:r>
              <a:rPr lang="en-US" sz="2300" dirty="0"/>
              <a:t>rounds.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0"/>
            <a:ext cx="8229600" cy="1371600"/>
          </a:xfrm>
        </p:spPr>
        <p:txBody>
          <a:bodyPr/>
          <a:lstStyle/>
          <a:p>
            <a:r>
              <a:rPr lang="en-US" dirty="0"/>
              <a:t>Question 4A</a:t>
            </a:r>
          </a:p>
        </p:txBody>
      </p:sp>
      <p:sp>
        <p:nvSpPr>
          <p:cNvPr id="57347" name="Rectangle 3"/>
          <p:cNvSpPr>
            <a:spLocks noGrp="1" noChangeArrowheads="1"/>
          </p:cNvSpPr>
          <p:nvPr>
            <p:ph type="body" idx="1"/>
          </p:nvPr>
        </p:nvSpPr>
        <p:spPr>
          <a:xfrm>
            <a:off x="304800" y="914400"/>
            <a:ext cx="8229600" cy="3886200"/>
          </a:xfrm>
        </p:spPr>
        <p:txBody>
          <a:bodyPr/>
          <a:lstStyle/>
          <a:p>
            <a:pPr>
              <a:buFont typeface="Wingdings" pitchFamily="2" charset="2"/>
              <a:buNone/>
            </a:pPr>
            <a:r>
              <a:rPr lang="en-US" dirty="0" smtClean="0"/>
              <a:t>Eighty workers are available to assemble chairs and tables.  It takes 5 people to assemble a table and 3 people to assemble a chair.  The workers always make at least as many tables as chairs because the tables are easier to make.  What is the maximum total number of tables and chairs the workers can make?</a:t>
            </a:r>
          </a:p>
          <a:p>
            <a:pPr>
              <a:buFont typeface="Wingdings" pitchFamily="2" charset="2"/>
              <a:buNone/>
            </a:pPr>
            <a:endParaRPr lang="en-US" b="1" dirty="0"/>
          </a:p>
          <a:p>
            <a:pPr>
              <a:buFont typeface="Wingdings" pitchFamily="2" charset="2"/>
              <a:buNone/>
            </a:pPr>
            <a:r>
              <a:rPr lang="en-US" b="1" dirty="0" smtClean="0"/>
              <a:t>   SET UP ONLY</a:t>
            </a:r>
            <a:endParaRPr lang="en-US" b="1" dirty="0"/>
          </a:p>
        </p:txBody>
      </p:sp>
      <p:sp>
        <p:nvSpPr>
          <p:cNvPr id="2" name="TextBox 1"/>
          <p:cNvSpPr txBox="1"/>
          <p:nvPr/>
        </p:nvSpPr>
        <p:spPr>
          <a:xfrm>
            <a:off x="3581400" y="4876800"/>
            <a:ext cx="3147015" cy="1754326"/>
          </a:xfrm>
          <a:prstGeom prst="rect">
            <a:avLst/>
          </a:prstGeom>
          <a:noFill/>
        </p:spPr>
        <p:txBody>
          <a:bodyPr wrap="none" rtlCol="0">
            <a:spAutoFit/>
          </a:bodyPr>
          <a:lstStyle/>
          <a:p>
            <a:r>
              <a:rPr lang="en-US" sz="3600" dirty="0" smtClean="0"/>
              <a:t>X = # of tables</a:t>
            </a:r>
          </a:p>
          <a:p>
            <a:r>
              <a:rPr lang="en-US" sz="3600" dirty="0" smtClean="0"/>
              <a:t>Y = # of chairs</a:t>
            </a:r>
          </a:p>
          <a:p>
            <a:r>
              <a:rPr lang="en-US" sz="3600" dirty="0" smtClean="0"/>
              <a:t>F(x, y) = x + y</a:t>
            </a:r>
            <a:endParaRPr lang="en-US" sz="3600" dirty="0"/>
          </a:p>
        </p:txBody>
      </p:sp>
      <p:graphicFrame>
        <p:nvGraphicFramePr>
          <p:cNvPr id="4" name="Object 3"/>
          <p:cNvGraphicFramePr>
            <a:graphicFrameLocks noChangeAspect="1"/>
          </p:cNvGraphicFramePr>
          <p:nvPr>
            <p:extLst>
              <p:ext uri="{D42A27DB-BD31-4B8C-83A1-F6EECF244321}">
                <p14:modId xmlns:p14="http://schemas.microsoft.com/office/powerpoint/2010/main" val="3148768665"/>
              </p:ext>
            </p:extLst>
          </p:nvPr>
        </p:nvGraphicFramePr>
        <p:xfrm>
          <a:off x="6769680" y="5016962"/>
          <a:ext cx="1764719" cy="1454439"/>
        </p:xfrm>
        <a:graphic>
          <a:graphicData uri="http://schemas.openxmlformats.org/presentationml/2006/ole">
            <mc:AlternateContent xmlns:mc="http://schemas.openxmlformats.org/markup-compatibility/2006">
              <mc:Choice xmlns:v="urn:schemas-microsoft-com:vml" Requires="v">
                <p:oleObj spid="_x0000_s3079" name="Equation" r:id="rId3" imgW="1155600" imgH="952200" progId="Equation.3">
                  <p:embed/>
                </p:oleObj>
              </mc:Choice>
              <mc:Fallback>
                <p:oleObj name="Equation" r:id="rId3" imgW="1155600" imgH="952200" progId="Equation.3">
                  <p:embed/>
                  <p:pic>
                    <p:nvPicPr>
                      <p:cNvPr id="0" name=""/>
                      <p:cNvPicPr/>
                      <p:nvPr/>
                    </p:nvPicPr>
                    <p:blipFill>
                      <a:blip r:embed="rId4"/>
                      <a:stretch>
                        <a:fillRect/>
                      </a:stretch>
                    </p:blipFill>
                    <p:spPr>
                      <a:xfrm>
                        <a:off x="6769680" y="5016962"/>
                        <a:ext cx="1764719" cy="1454439"/>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Question </a:t>
            </a:r>
            <a:r>
              <a:rPr lang="en-US" dirty="0" smtClean="0"/>
              <a:t>4B</a:t>
            </a:r>
            <a:endParaRPr lang="en-US" dirty="0"/>
          </a:p>
        </p:txBody>
      </p:sp>
      <p:sp>
        <p:nvSpPr>
          <p:cNvPr id="60419" name="Rectangle 3"/>
          <p:cNvSpPr>
            <a:spLocks noGrp="1" noChangeArrowheads="1"/>
          </p:cNvSpPr>
          <p:nvPr>
            <p:ph type="body" idx="1"/>
          </p:nvPr>
        </p:nvSpPr>
        <p:spPr/>
        <p:txBody>
          <a:bodyPr/>
          <a:lstStyle/>
          <a:p>
            <a:pPr>
              <a:buNone/>
            </a:pPr>
            <a:r>
              <a:rPr lang="en-US" b="1" dirty="0"/>
              <a:t>With the wind, an airplane travels 1120 miles in seven hours. Against the wind, it takes eight hours. Find the rate of the plane in still air and the velocity of the wind.</a:t>
            </a:r>
            <a:endParaRPr lang="en-US" dirty="0"/>
          </a:p>
        </p:txBody>
      </p:sp>
      <p:sp>
        <p:nvSpPr>
          <p:cNvPr id="2" name="TextBox 1"/>
          <p:cNvSpPr txBox="1"/>
          <p:nvPr/>
        </p:nvSpPr>
        <p:spPr>
          <a:xfrm>
            <a:off x="228600" y="4710112"/>
            <a:ext cx="8596934" cy="1569660"/>
          </a:xfrm>
          <a:prstGeom prst="rect">
            <a:avLst/>
          </a:prstGeom>
          <a:noFill/>
        </p:spPr>
        <p:txBody>
          <a:bodyPr wrap="square" rtlCol="0">
            <a:spAutoFit/>
          </a:bodyPr>
          <a:lstStyle/>
          <a:p>
            <a:pPr algn="ctr"/>
            <a:r>
              <a:rPr lang="en-US" sz="4800" dirty="0" smtClean="0"/>
              <a:t>Wind is 10mph and plane speed is 150 mph</a:t>
            </a:r>
            <a:endParaRPr lang="en-US" sz="4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Question 4C</a:t>
            </a:r>
          </a:p>
        </p:txBody>
      </p:sp>
      <p:sp>
        <p:nvSpPr>
          <p:cNvPr id="59395" name="Rectangle 3"/>
          <p:cNvSpPr>
            <a:spLocks noGrp="1" noChangeArrowheads="1"/>
          </p:cNvSpPr>
          <p:nvPr>
            <p:ph type="body" idx="1"/>
          </p:nvPr>
        </p:nvSpPr>
        <p:spPr>
          <a:xfrm>
            <a:off x="381000" y="1447800"/>
            <a:ext cx="8229600" cy="3886200"/>
          </a:xfrm>
        </p:spPr>
        <p:txBody>
          <a:bodyPr/>
          <a:lstStyle/>
          <a:p>
            <a:pPr>
              <a:buFont typeface="Wingdings" pitchFamily="2" charset="2"/>
              <a:buNone/>
            </a:pPr>
            <a:r>
              <a:rPr lang="en-US" dirty="0" smtClean="0"/>
              <a:t>Things did not go quite as well as planned.  You invested $12,000, part of it in a stock that paid 14% annual interest.  However, the rest of the money suffered a 6% loss.  If the total annual income from both investments was $680, how much was invested at each rate?</a:t>
            </a:r>
            <a:endParaRPr lang="en-US" dirty="0"/>
          </a:p>
        </p:txBody>
      </p:sp>
      <p:sp>
        <p:nvSpPr>
          <p:cNvPr id="2" name="TextBox 1"/>
          <p:cNvSpPr txBox="1"/>
          <p:nvPr/>
        </p:nvSpPr>
        <p:spPr>
          <a:xfrm>
            <a:off x="990600" y="4953000"/>
            <a:ext cx="7467600" cy="1446550"/>
          </a:xfrm>
          <a:prstGeom prst="rect">
            <a:avLst/>
          </a:prstGeom>
          <a:noFill/>
        </p:spPr>
        <p:txBody>
          <a:bodyPr wrap="square" rtlCol="0">
            <a:spAutoFit/>
          </a:bodyPr>
          <a:lstStyle/>
          <a:p>
            <a:r>
              <a:rPr lang="en-US" sz="4400" dirty="0" smtClean="0"/>
              <a:t>You invested $5,000 at 6% and $7,000 at 14%.</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Question </a:t>
            </a:r>
            <a:r>
              <a:rPr lang="en-US" smtClean="0"/>
              <a:t>4D</a:t>
            </a:r>
            <a:endParaRPr lang="en-US"/>
          </a:p>
        </p:txBody>
      </p:sp>
      <p:sp>
        <p:nvSpPr>
          <p:cNvPr id="58371" name="Rectangle 3"/>
          <p:cNvSpPr>
            <a:spLocks noGrp="1" noChangeArrowheads="1"/>
          </p:cNvSpPr>
          <p:nvPr>
            <p:ph type="body" idx="1"/>
          </p:nvPr>
        </p:nvSpPr>
        <p:spPr>
          <a:xfrm>
            <a:off x="455493" y="1424886"/>
            <a:ext cx="8229600" cy="3886200"/>
          </a:xfrm>
        </p:spPr>
        <p:txBody>
          <a:bodyPr/>
          <a:lstStyle/>
          <a:p>
            <a:pPr>
              <a:buFont typeface="Wingdings" pitchFamily="2" charset="2"/>
              <a:buNone/>
            </a:pPr>
            <a:r>
              <a:rPr lang="en-US" dirty="0" smtClean="0"/>
              <a:t>A rectangle lot whose perimeter is 320 feet is fenced along three sides.  An expensive fencing along the lot’s length, cost $16 per foot, and an inexpensive fencing along the two side width costs only $5 per foot. The total cost of the fencing along the three sides comes to $2140.  What are the lots dimensions?</a:t>
            </a:r>
            <a:endParaRPr lang="en-US" dirty="0"/>
          </a:p>
        </p:txBody>
      </p:sp>
      <p:sp>
        <p:nvSpPr>
          <p:cNvPr id="2" name="TextBox 1"/>
          <p:cNvSpPr txBox="1"/>
          <p:nvPr/>
        </p:nvSpPr>
        <p:spPr>
          <a:xfrm>
            <a:off x="910988" y="5288340"/>
            <a:ext cx="7318611" cy="1569660"/>
          </a:xfrm>
          <a:prstGeom prst="rect">
            <a:avLst/>
          </a:prstGeom>
          <a:noFill/>
        </p:spPr>
        <p:txBody>
          <a:bodyPr wrap="square" rtlCol="0">
            <a:spAutoFit/>
          </a:bodyPr>
          <a:lstStyle/>
          <a:p>
            <a:r>
              <a:rPr lang="en-US" sz="4800" dirty="0" smtClean="0"/>
              <a:t>The width is 70ft and the length is 90ft.</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US" dirty="0"/>
              <a:t>Round </a:t>
            </a:r>
            <a:r>
              <a:rPr lang="en-US" dirty="0" smtClean="0"/>
              <a:t>5…</a:t>
            </a:r>
            <a:endParaRPr lang="en-US" dirty="0"/>
          </a:p>
        </p:txBody>
      </p:sp>
      <p:sp>
        <p:nvSpPr>
          <p:cNvPr id="56323" name="Rectangle 3"/>
          <p:cNvSpPr>
            <a:spLocks noGrp="1" noChangeArrowheads="1"/>
          </p:cNvSpPr>
          <p:nvPr>
            <p:ph type="subTitle" idx="1"/>
          </p:nvPr>
        </p:nvSpPr>
        <p:spPr/>
        <p:txBody>
          <a:bodyPr/>
          <a:lstStyle/>
          <a:p>
            <a:r>
              <a:rPr lang="en-US" dirty="0" smtClean="0"/>
              <a:t>Dry erase board </a:t>
            </a:r>
            <a:r>
              <a:rPr lang="en-US" dirty="0"/>
              <a:t>and </a:t>
            </a:r>
            <a:r>
              <a:rPr lang="en-US" dirty="0" smtClean="0"/>
              <a:t>Marker </a:t>
            </a:r>
            <a:r>
              <a:rPr lang="en-US" dirty="0"/>
              <a:t>ready!!!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Question </a:t>
            </a:r>
            <a:r>
              <a:rPr lang="en-US" smtClean="0"/>
              <a:t>5A</a:t>
            </a:r>
            <a:endParaRPr lang="en-US"/>
          </a:p>
        </p:txBody>
      </p:sp>
      <p:sp>
        <p:nvSpPr>
          <p:cNvPr id="57347" name="Rectangle 3"/>
          <p:cNvSpPr>
            <a:spLocks noGrp="1" noChangeArrowheads="1"/>
          </p:cNvSpPr>
          <p:nvPr>
            <p:ph type="body" idx="1"/>
          </p:nvPr>
        </p:nvSpPr>
        <p:spPr/>
        <p:txBody>
          <a:bodyPr/>
          <a:lstStyle/>
          <a:p>
            <a:pPr marL="514350" indent="-514350">
              <a:buFont typeface="Wingdings" pitchFamily="2" charset="2"/>
              <a:buAutoNum type="alphaLcParenR"/>
            </a:pPr>
            <a:r>
              <a:rPr lang="en-US" dirty="0" smtClean="0"/>
              <a:t>List the sets of numbers that -5 falls into.</a:t>
            </a:r>
          </a:p>
          <a:p>
            <a:pPr marL="514350" indent="-514350">
              <a:buFont typeface="Wingdings" pitchFamily="2" charset="2"/>
              <a:buAutoNum type="alphaLcParenR"/>
            </a:pPr>
            <a:endParaRPr lang="en-US" dirty="0"/>
          </a:p>
          <a:p>
            <a:pPr marL="514350" indent="-514350">
              <a:buFont typeface="Wingdings" pitchFamily="2" charset="2"/>
              <a:buAutoNum type="alphaLcParenR"/>
            </a:pPr>
            <a:endParaRPr lang="en-US" dirty="0" smtClean="0"/>
          </a:p>
          <a:p>
            <a:pPr marL="514350" indent="-514350">
              <a:buFont typeface="Wingdings" pitchFamily="2" charset="2"/>
              <a:buAutoNum type="alphaLcParenR"/>
            </a:pPr>
            <a:r>
              <a:rPr lang="en-US" dirty="0" smtClean="0"/>
              <a:t>2x + y = 6: Find all whole number possible answers</a:t>
            </a:r>
          </a:p>
        </p:txBody>
      </p:sp>
      <p:sp>
        <p:nvSpPr>
          <p:cNvPr id="2" name="TextBox 1"/>
          <p:cNvSpPr txBox="1"/>
          <p:nvPr/>
        </p:nvSpPr>
        <p:spPr>
          <a:xfrm>
            <a:off x="2590800" y="2764429"/>
            <a:ext cx="2170787" cy="830997"/>
          </a:xfrm>
          <a:prstGeom prst="rect">
            <a:avLst/>
          </a:prstGeom>
          <a:noFill/>
        </p:spPr>
        <p:txBody>
          <a:bodyPr wrap="none" rtlCol="0">
            <a:spAutoFit/>
          </a:bodyPr>
          <a:lstStyle/>
          <a:p>
            <a:r>
              <a:rPr lang="en-US" sz="4800" dirty="0" smtClean="0"/>
              <a:t>Z, Q, R</a:t>
            </a:r>
            <a:endParaRPr lang="en-US" sz="4800" dirty="0"/>
          </a:p>
        </p:txBody>
      </p:sp>
      <p:sp>
        <p:nvSpPr>
          <p:cNvPr id="3" name="TextBox 2"/>
          <p:cNvSpPr txBox="1"/>
          <p:nvPr/>
        </p:nvSpPr>
        <p:spPr>
          <a:xfrm>
            <a:off x="1676400" y="5334000"/>
            <a:ext cx="6397905" cy="769441"/>
          </a:xfrm>
          <a:prstGeom prst="rect">
            <a:avLst/>
          </a:prstGeom>
          <a:noFill/>
        </p:spPr>
        <p:txBody>
          <a:bodyPr wrap="none" rtlCol="0">
            <a:spAutoFit/>
          </a:bodyPr>
          <a:lstStyle/>
          <a:p>
            <a:r>
              <a:rPr lang="en-US" sz="4400" dirty="0" smtClean="0"/>
              <a:t>(0, 6), (1, 4), (2, 2), (3, 0)</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a:t>Question </a:t>
            </a:r>
            <a:r>
              <a:rPr lang="en-US" dirty="0" smtClean="0"/>
              <a:t>5B</a:t>
            </a:r>
            <a:endParaRPr lang="en-US" dirty="0"/>
          </a:p>
        </p:txBody>
      </p:sp>
      <p:sp>
        <p:nvSpPr>
          <p:cNvPr id="58371" name="Rectangle 3"/>
          <p:cNvSpPr>
            <a:spLocks noGrp="1" noChangeArrowheads="1"/>
          </p:cNvSpPr>
          <p:nvPr>
            <p:ph type="body" idx="1"/>
          </p:nvPr>
        </p:nvSpPr>
        <p:spPr/>
        <p:txBody>
          <a:bodyPr/>
          <a:lstStyle/>
          <a:p>
            <a:pPr>
              <a:buFont typeface="Wingdings" pitchFamily="2" charset="2"/>
              <a:buNone/>
            </a:pPr>
            <a:r>
              <a:rPr lang="en-US" dirty="0" smtClean="0"/>
              <a:t>Solve for x: </a:t>
            </a:r>
          </a:p>
          <a:p>
            <a:pPr>
              <a:buFont typeface="Wingdings" pitchFamily="2" charset="2"/>
              <a:buNone/>
            </a:pPr>
            <a:r>
              <a:rPr lang="en-US" dirty="0"/>
              <a:t> </a:t>
            </a:r>
            <a:r>
              <a:rPr lang="en-US" dirty="0" smtClean="0"/>
              <a:t>     </a:t>
            </a:r>
            <a:r>
              <a:rPr lang="en-US" baseline="30000" dirty="0" smtClean="0"/>
              <a:t>1</a:t>
            </a:r>
            <a:r>
              <a:rPr lang="en-US" dirty="0" smtClean="0"/>
              <a:t>/</a:t>
            </a:r>
            <a:r>
              <a:rPr lang="en-US" baseline="-25000" dirty="0" smtClean="0"/>
              <a:t>3</a:t>
            </a:r>
            <a:r>
              <a:rPr lang="en-US" dirty="0" smtClean="0"/>
              <a:t>y(x + y) = 3x + z</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877028082"/>
              </p:ext>
            </p:extLst>
          </p:nvPr>
        </p:nvGraphicFramePr>
        <p:xfrm>
          <a:off x="4051300" y="3130549"/>
          <a:ext cx="3492500" cy="2001799"/>
        </p:xfrm>
        <a:graphic>
          <a:graphicData uri="http://schemas.openxmlformats.org/presentationml/2006/ole">
            <mc:AlternateContent xmlns:mc="http://schemas.openxmlformats.org/markup-compatibility/2006">
              <mc:Choice xmlns:v="urn:schemas-microsoft-com:vml" Requires="v">
                <p:oleObj spid="_x0000_s4102" name="Equation" r:id="rId3" imgW="1041120" imgH="596880" progId="Equation.3">
                  <p:embed/>
                </p:oleObj>
              </mc:Choice>
              <mc:Fallback>
                <p:oleObj name="Equation" r:id="rId3" imgW="1041120" imgH="596880" progId="Equation.3">
                  <p:embed/>
                  <p:pic>
                    <p:nvPicPr>
                      <p:cNvPr id="0" name=""/>
                      <p:cNvPicPr/>
                      <p:nvPr/>
                    </p:nvPicPr>
                    <p:blipFill>
                      <a:blip r:embed="rId4"/>
                      <a:stretch>
                        <a:fillRect/>
                      </a:stretch>
                    </p:blipFill>
                    <p:spPr>
                      <a:xfrm>
                        <a:off x="4051300" y="3130549"/>
                        <a:ext cx="3492500" cy="2001799"/>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Question 5C</a:t>
            </a:r>
            <a:endParaRPr lang="en-US" dirty="0"/>
          </a:p>
        </p:txBody>
      </p:sp>
      <p:sp>
        <p:nvSpPr>
          <p:cNvPr id="59395" name="Rectangle 3"/>
          <p:cNvSpPr>
            <a:spLocks noGrp="1" noChangeArrowheads="1"/>
          </p:cNvSpPr>
          <p:nvPr>
            <p:ph type="body" idx="1"/>
          </p:nvPr>
        </p:nvSpPr>
        <p:spPr/>
        <p:txBody>
          <a:bodyPr/>
          <a:lstStyle/>
          <a:p>
            <a:pPr>
              <a:buFont typeface="Wingdings" pitchFamily="2" charset="2"/>
              <a:buNone/>
            </a:pPr>
            <a:r>
              <a:rPr lang="en-US" dirty="0"/>
              <a:t>	</a:t>
            </a:r>
          </a:p>
        </p:txBody>
      </p:sp>
      <mc:AlternateContent xmlns:mc="http://schemas.openxmlformats.org/markup-compatibility/2006" xmlns:a14="http://schemas.microsoft.com/office/drawing/2010/main">
        <mc:Choice Requires="a14">
          <p:sp>
            <p:nvSpPr>
              <p:cNvPr id="2" name="TextBox 1"/>
              <p:cNvSpPr txBox="1"/>
              <p:nvPr/>
            </p:nvSpPr>
            <p:spPr>
              <a:xfrm>
                <a:off x="2133600" y="2878812"/>
                <a:ext cx="4267200"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000" i="1">
                          <a:latin typeface="Cambria Math"/>
                        </a:rPr>
                        <m:t>3</m:t>
                      </m:r>
                      <m:r>
                        <a:rPr lang="en-US" sz="4000" b="0" i="1" smtClean="0">
                          <a:latin typeface="Cambria Math"/>
                        </a:rPr>
                        <m:t> −</m:t>
                      </m:r>
                      <m:r>
                        <a:rPr lang="en-US" sz="4000" b="0" i="1" smtClean="0">
                          <a:latin typeface="Cambria Math"/>
                          <a:ea typeface="Cambria Math"/>
                        </a:rPr>
                        <m:t>3</m:t>
                      </m:r>
                      <m:d>
                        <m:dPr>
                          <m:begChr m:val="|"/>
                          <m:endChr m:val="|"/>
                          <m:ctrlPr>
                            <a:rPr lang="en-US" sz="4000" b="0" i="1" smtClean="0">
                              <a:latin typeface="Cambria Math"/>
                              <a:ea typeface="Cambria Math"/>
                            </a:rPr>
                          </m:ctrlPr>
                        </m:dPr>
                        <m:e>
                          <m:r>
                            <a:rPr lang="en-US" sz="4000" b="0" i="1" smtClean="0">
                              <a:latin typeface="Cambria Math"/>
                              <a:ea typeface="Cambria Math"/>
                            </a:rPr>
                            <m:t>𝑥</m:t>
                          </m:r>
                          <m:r>
                            <a:rPr lang="en-US" sz="4000" b="0" i="1" smtClean="0">
                              <a:latin typeface="Cambria Math"/>
                              <a:ea typeface="Cambria Math"/>
                            </a:rPr>
                            <m:t>−2</m:t>
                          </m:r>
                        </m:e>
                      </m:d>
                      <m:r>
                        <a:rPr lang="en-US" sz="4000" b="0" i="1" smtClean="0">
                          <a:latin typeface="Cambria Math"/>
                          <a:ea typeface="Cambria Math"/>
                        </a:rPr>
                        <m:t>≤6</m:t>
                      </m:r>
                    </m:oMath>
                  </m:oMathPara>
                </a14:m>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2133600" y="2878812"/>
                <a:ext cx="4267200" cy="707886"/>
              </a:xfrm>
              <a:prstGeom prst="rect">
                <a:avLst/>
              </a:prstGeom>
              <a:blipFill rotWithShape="1">
                <a:blip r:embed="rId3"/>
                <a:stretch>
                  <a:fillRect/>
                </a:stretch>
              </a:blipFill>
            </p:spPr>
            <p:txBody>
              <a:bodyPr/>
              <a:lstStyle/>
              <a:p>
                <a:r>
                  <a:rPr lang="en-US">
                    <a:noFill/>
                  </a:rPr>
                  <a:t> </a:t>
                </a:r>
              </a:p>
            </p:txBody>
          </p:sp>
        </mc:Fallback>
      </mc:AlternateContent>
      <p:sp>
        <p:nvSpPr>
          <p:cNvPr id="3" name="TextBox 2"/>
          <p:cNvSpPr txBox="1"/>
          <p:nvPr/>
        </p:nvSpPr>
        <p:spPr>
          <a:xfrm>
            <a:off x="533400" y="1828651"/>
            <a:ext cx="4724400" cy="646331"/>
          </a:xfrm>
          <a:prstGeom prst="rect">
            <a:avLst/>
          </a:prstGeom>
          <a:noFill/>
        </p:spPr>
        <p:txBody>
          <a:bodyPr wrap="square" rtlCol="0">
            <a:spAutoFit/>
          </a:bodyPr>
          <a:lstStyle/>
          <a:p>
            <a:r>
              <a:rPr lang="en-US" sz="3600" dirty="0" smtClean="0"/>
              <a:t>Solve and Graph</a:t>
            </a:r>
            <a:endParaRPr lang="en-US" sz="3600" dirty="0"/>
          </a:p>
        </p:txBody>
      </p:sp>
      <p:graphicFrame>
        <p:nvGraphicFramePr>
          <p:cNvPr id="4" name="Object 3"/>
          <p:cNvGraphicFramePr>
            <a:graphicFrameLocks noChangeAspect="1"/>
          </p:cNvGraphicFramePr>
          <p:nvPr>
            <p:extLst>
              <p:ext uri="{D42A27DB-BD31-4B8C-83A1-F6EECF244321}">
                <p14:modId xmlns:p14="http://schemas.microsoft.com/office/powerpoint/2010/main" val="637937359"/>
              </p:ext>
            </p:extLst>
          </p:nvPr>
        </p:nvGraphicFramePr>
        <p:xfrm>
          <a:off x="1769918" y="4419600"/>
          <a:ext cx="4994564" cy="1066800"/>
        </p:xfrm>
        <a:graphic>
          <a:graphicData uri="http://schemas.openxmlformats.org/presentationml/2006/ole">
            <mc:AlternateContent xmlns:mc="http://schemas.openxmlformats.org/markup-compatibility/2006">
              <mc:Choice xmlns:v="urn:schemas-microsoft-com:vml" Requires="v">
                <p:oleObj spid="_x0000_s5126" name="Equation" r:id="rId4" imgW="1307880" imgH="279360" progId="Equation.3">
                  <p:embed/>
                </p:oleObj>
              </mc:Choice>
              <mc:Fallback>
                <p:oleObj name="Equation" r:id="rId4" imgW="1307880" imgH="279360" progId="Equation.3">
                  <p:embed/>
                  <p:pic>
                    <p:nvPicPr>
                      <p:cNvPr id="0" name=""/>
                      <p:cNvPicPr/>
                      <p:nvPr/>
                    </p:nvPicPr>
                    <p:blipFill>
                      <a:blip r:embed="rId5"/>
                      <a:stretch>
                        <a:fillRect/>
                      </a:stretch>
                    </p:blipFill>
                    <p:spPr>
                      <a:xfrm>
                        <a:off x="1769918" y="4419600"/>
                        <a:ext cx="4994564" cy="10668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Question </a:t>
            </a:r>
            <a:r>
              <a:rPr lang="en-US" dirty="0" smtClean="0"/>
              <a:t>5D</a:t>
            </a:r>
            <a:endParaRPr lang="en-US" dirty="0"/>
          </a:p>
        </p:txBody>
      </p:sp>
      <p:sp>
        <p:nvSpPr>
          <p:cNvPr id="60419" name="Rectangle 3"/>
          <p:cNvSpPr>
            <a:spLocks noGrp="1" noChangeArrowheads="1"/>
          </p:cNvSpPr>
          <p:nvPr>
            <p:ph type="body" idx="1"/>
          </p:nvPr>
        </p:nvSpPr>
        <p:spPr/>
        <p:txBody>
          <a:bodyPr/>
          <a:lstStyle/>
          <a:p>
            <a:pPr>
              <a:buFont typeface="Wingdings" pitchFamily="2" charset="2"/>
              <a:buNone/>
            </a:pPr>
            <a:r>
              <a:rPr lang="en-US" dirty="0"/>
              <a:t>	</a:t>
            </a:r>
          </a:p>
        </p:txBody>
      </p:sp>
      <p:sp>
        <p:nvSpPr>
          <p:cNvPr id="2" name="TextBox 1"/>
          <p:cNvSpPr txBox="1"/>
          <p:nvPr/>
        </p:nvSpPr>
        <p:spPr>
          <a:xfrm>
            <a:off x="914400" y="1981200"/>
            <a:ext cx="7086600" cy="2308324"/>
          </a:xfrm>
          <a:prstGeom prst="rect">
            <a:avLst/>
          </a:prstGeom>
          <a:noFill/>
        </p:spPr>
        <p:txBody>
          <a:bodyPr wrap="square" rtlCol="0">
            <a:spAutoFit/>
          </a:bodyPr>
          <a:lstStyle/>
          <a:p>
            <a:r>
              <a:rPr lang="en-US" sz="3600" dirty="0" smtClean="0"/>
              <a:t>Find the difference between the largest of six consecutive odd integers and the sum of the three smallest if the smallest is n.</a:t>
            </a:r>
            <a:endParaRPr lang="en-US" sz="3600" dirty="0"/>
          </a:p>
        </p:txBody>
      </p:sp>
      <p:sp>
        <p:nvSpPr>
          <p:cNvPr id="3" name="TextBox 2"/>
          <p:cNvSpPr txBox="1"/>
          <p:nvPr/>
        </p:nvSpPr>
        <p:spPr>
          <a:xfrm>
            <a:off x="2819400" y="4800600"/>
            <a:ext cx="1915909" cy="830997"/>
          </a:xfrm>
          <a:prstGeom prst="rect">
            <a:avLst/>
          </a:prstGeom>
          <a:noFill/>
        </p:spPr>
        <p:txBody>
          <a:bodyPr wrap="none" rtlCol="0">
            <a:spAutoFit/>
          </a:bodyPr>
          <a:lstStyle/>
          <a:p>
            <a:r>
              <a:rPr lang="en-US" sz="4800" dirty="0" smtClean="0"/>
              <a:t>3n+24</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dirty="0"/>
          </a:p>
        </p:txBody>
      </p:sp>
      <p:sp>
        <p:nvSpPr>
          <p:cNvPr id="9246" name="Rectangle 30"/>
          <p:cNvSpPr>
            <a:spLocks noGrp="1" noChangeArrowheads="1"/>
          </p:cNvSpPr>
          <p:nvPr>
            <p:ph type="body" idx="1"/>
          </p:nvPr>
        </p:nvSpPr>
        <p:spPr/>
        <p:txBody>
          <a:bodyPr/>
          <a:lstStyle/>
          <a:p>
            <a:pPr marL="609600" indent="-609600"/>
            <a:endParaRPr lang="en-US" dirty="0"/>
          </a:p>
        </p:txBody>
      </p:sp>
      <p:pic>
        <p:nvPicPr>
          <p:cNvPr id="71683" name="Picture 3"/>
          <p:cNvPicPr>
            <a:picLocks noChangeAspect="1" noChangeArrowheads="1"/>
          </p:cNvPicPr>
          <p:nvPr/>
        </p:nvPicPr>
        <p:blipFill>
          <a:blip r:embed="rId2" cstate="print"/>
          <a:srcRect b="50274"/>
          <a:stretch>
            <a:fillRect/>
          </a:stretch>
        </p:blipFill>
        <p:spPr bwMode="auto">
          <a:xfrm>
            <a:off x="685800" y="381000"/>
            <a:ext cx="3733800" cy="6272784"/>
          </a:xfrm>
          <a:prstGeom prst="rect">
            <a:avLst/>
          </a:prstGeom>
          <a:noFill/>
          <a:ln w="9525">
            <a:noFill/>
            <a:miter lim="800000"/>
            <a:headEnd/>
            <a:tailEnd/>
          </a:ln>
        </p:spPr>
      </p:pic>
      <p:pic>
        <p:nvPicPr>
          <p:cNvPr id="71684" name="Picture 4"/>
          <p:cNvPicPr>
            <a:picLocks noChangeAspect="1" noChangeArrowheads="1"/>
          </p:cNvPicPr>
          <p:nvPr/>
        </p:nvPicPr>
        <p:blipFill>
          <a:blip r:embed="rId2" cstate="print"/>
          <a:srcRect t="49498"/>
          <a:stretch>
            <a:fillRect/>
          </a:stretch>
        </p:blipFill>
        <p:spPr bwMode="auto">
          <a:xfrm>
            <a:off x="4419600" y="381000"/>
            <a:ext cx="3733800" cy="6370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p:txBody>
          <a:bodyPr/>
          <a:lstStyle/>
          <a:p>
            <a:r>
              <a:rPr lang="en-US"/>
              <a:t>Round 1…</a:t>
            </a:r>
          </a:p>
        </p:txBody>
      </p:sp>
      <p:sp>
        <p:nvSpPr>
          <p:cNvPr id="7173" name="Rectangle 5"/>
          <p:cNvSpPr>
            <a:spLocks noGrp="1" noChangeArrowheads="1"/>
          </p:cNvSpPr>
          <p:nvPr>
            <p:ph type="subTitle" idx="1"/>
          </p:nvPr>
        </p:nvSpPr>
        <p:spPr/>
        <p:txBody>
          <a:bodyPr/>
          <a:lstStyle/>
          <a:p>
            <a:r>
              <a:rPr lang="en-US" dirty="0" smtClean="0"/>
              <a:t>Dry erase board and Marker </a:t>
            </a:r>
            <a:r>
              <a:rPr lang="en-US" dirty="0"/>
              <a:t>ready!!!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Question 1A</a:t>
            </a:r>
          </a:p>
        </p:txBody>
      </p:sp>
      <p:sp>
        <p:nvSpPr>
          <p:cNvPr id="9246" name="Rectangle 30"/>
          <p:cNvSpPr>
            <a:spLocks noGrp="1" noChangeArrowheads="1"/>
          </p:cNvSpPr>
          <p:nvPr>
            <p:ph type="body" idx="1"/>
          </p:nvPr>
        </p:nvSpPr>
        <p:spPr/>
        <p:txBody>
          <a:bodyPr/>
          <a:lstStyle/>
          <a:p>
            <a:pPr marL="609600" indent="-609600"/>
            <a:r>
              <a:rPr lang="en-US" dirty="0" smtClean="0"/>
              <a:t>Solve the system of equations by graphing calculator:</a:t>
            </a:r>
          </a:p>
          <a:p>
            <a:pPr marL="0" indent="0">
              <a:buNone/>
            </a:pPr>
            <a:r>
              <a:rPr lang="en-US" dirty="0"/>
              <a:t>	</a:t>
            </a:r>
            <a:r>
              <a:rPr lang="en-US" dirty="0" smtClean="0"/>
              <a:t>3x + 2y = - 2</a:t>
            </a:r>
          </a:p>
          <a:p>
            <a:pPr marL="0" indent="0">
              <a:buNone/>
            </a:pPr>
            <a:r>
              <a:rPr lang="en-US" dirty="0"/>
              <a:t>	</a:t>
            </a:r>
            <a:r>
              <a:rPr lang="en-US" dirty="0" smtClean="0"/>
              <a:t>-4x + 5y = 28</a:t>
            </a:r>
          </a:p>
          <a:p>
            <a:pPr marL="609600" indent="-609600"/>
            <a:endParaRPr lang="en-US" dirty="0"/>
          </a:p>
        </p:txBody>
      </p:sp>
      <p:sp>
        <p:nvSpPr>
          <p:cNvPr id="2" name="TextBox 1"/>
          <p:cNvSpPr txBox="1"/>
          <p:nvPr/>
        </p:nvSpPr>
        <p:spPr>
          <a:xfrm>
            <a:off x="4648200" y="4648200"/>
            <a:ext cx="2981907" cy="707886"/>
          </a:xfrm>
          <a:prstGeom prst="rect">
            <a:avLst/>
          </a:prstGeom>
          <a:noFill/>
        </p:spPr>
        <p:txBody>
          <a:bodyPr wrap="none" rtlCol="0">
            <a:spAutoFit/>
          </a:bodyPr>
          <a:lstStyle/>
          <a:p>
            <a:r>
              <a:rPr lang="en-US" sz="4000" dirty="0" smtClean="0"/>
              <a:t>(-2.87, 3.30)</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Question 1B</a:t>
            </a:r>
          </a:p>
        </p:txBody>
      </p:sp>
      <p:sp>
        <p:nvSpPr>
          <p:cNvPr id="41987" name="Rectangle 3"/>
          <p:cNvSpPr>
            <a:spLocks noGrp="1" noChangeArrowheads="1"/>
          </p:cNvSpPr>
          <p:nvPr>
            <p:ph type="body" idx="1"/>
          </p:nvPr>
        </p:nvSpPr>
        <p:spPr/>
        <p:txBody>
          <a:bodyPr/>
          <a:lstStyle/>
          <a:p>
            <a:pPr marL="609600" indent="-609600"/>
            <a:r>
              <a:rPr lang="en-US" dirty="0" smtClean="0"/>
              <a:t>Solve the system of equations by substitution:</a:t>
            </a:r>
          </a:p>
          <a:p>
            <a:pPr marL="0" indent="0">
              <a:buNone/>
            </a:pPr>
            <a:r>
              <a:rPr lang="en-US" dirty="0" smtClean="0"/>
              <a:t>     -8x + 2y = 20</a:t>
            </a:r>
          </a:p>
          <a:p>
            <a:pPr marL="0" indent="0">
              <a:buNone/>
            </a:pPr>
            <a:r>
              <a:rPr lang="en-US" dirty="0"/>
              <a:t> </a:t>
            </a:r>
            <a:r>
              <a:rPr lang="en-US" dirty="0" smtClean="0"/>
              <a:t>    -4x + y = 12</a:t>
            </a:r>
            <a:endParaRPr lang="en-US" dirty="0"/>
          </a:p>
        </p:txBody>
      </p:sp>
      <p:sp>
        <p:nvSpPr>
          <p:cNvPr id="2" name="TextBox 1"/>
          <p:cNvSpPr txBox="1"/>
          <p:nvPr/>
        </p:nvSpPr>
        <p:spPr>
          <a:xfrm>
            <a:off x="4724400" y="4356332"/>
            <a:ext cx="1657826" cy="830997"/>
          </a:xfrm>
          <a:prstGeom prst="rect">
            <a:avLst/>
          </a:prstGeom>
          <a:noFill/>
        </p:spPr>
        <p:txBody>
          <a:bodyPr wrap="none" rtlCol="0">
            <a:spAutoFit/>
          </a:bodyPr>
          <a:lstStyle/>
          <a:p>
            <a:r>
              <a:rPr lang="en-US" sz="4800" dirty="0" smtClean="0"/>
              <a:t>None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Question 1C</a:t>
            </a:r>
          </a:p>
        </p:txBody>
      </p:sp>
      <p:sp>
        <p:nvSpPr>
          <p:cNvPr id="43011" name="Rectangle 3"/>
          <p:cNvSpPr>
            <a:spLocks noGrp="1" noChangeArrowheads="1"/>
          </p:cNvSpPr>
          <p:nvPr>
            <p:ph type="body" idx="1"/>
          </p:nvPr>
        </p:nvSpPr>
        <p:spPr/>
        <p:txBody>
          <a:bodyPr/>
          <a:lstStyle/>
          <a:p>
            <a:pPr marL="609600" indent="-609600"/>
            <a:r>
              <a:rPr lang="en-US" dirty="0" smtClean="0"/>
              <a:t>Solve the system of equations by elimination:</a:t>
            </a:r>
          </a:p>
          <a:p>
            <a:pPr marL="0" indent="0">
              <a:buNone/>
            </a:pPr>
            <a:r>
              <a:rPr lang="en-US" dirty="0" smtClean="0"/>
              <a:t>	y – 3x  = - 29</a:t>
            </a:r>
          </a:p>
          <a:p>
            <a:pPr marL="0" indent="0">
              <a:buNone/>
            </a:pPr>
            <a:r>
              <a:rPr lang="en-US" dirty="0"/>
              <a:t>	</a:t>
            </a:r>
            <a:r>
              <a:rPr lang="en-US" dirty="0" smtClean="0"/>
              <a:t>9x – 6y = 102</a:t>
            </a:r>
          </a:p>
        </p:txBody>
      </p:sp>
      <p:sp>
        <p:nvSpPr>
          <p:cNvPr id="2" name="TextBox 1"/>
          <p:cNvSpPr txBox="1"/>
          <p:nvPr/>
        </p:nvSpPr>
        <p:spPr>
          <a:xfrm>
            <a:off x="5029200" y="4724400"/>
            <a:ext cx="1829347" cy="830997"/>
          </a:xfrm>
          <a:prstGeom prst="rect">
            <a:avLst/>
          </a:prstGeom>
          <a:noFill/>
        </p:spPr>
        <p:txBody>
          <a:bodyPr wrap="none" rtlCol="0">
            <a:spAutoFit/>
          </a:bodyPr>
          <a:lstStyle/>
          <a:p>
            <a:r>
              <a:rPr lang="en-US" sz="4800" dirty="0" smtClean="0"/>
              <a:t>(8, -5)</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Question 1D</a:t>
            </a:r>
          </a:p>
        </p:txBody>
      </p:sp>
      <p:sp>
        <p:nvSpPr>
          <p:cNvPr id="44035" name="Rectangle 3"/>
          <p:cNvSpPr>
            <a:spLocks noGrp="1" noChangeArrowheads="1"/>
          </p:cNvSpPr>
          <p:nvPr>
            <p:ph type="body" idx="1"/>
          </p:nvPr>
        </p:nvSpPr>
        <p:spPr/>
        <p:txBody>
          <a:bodyPr/>
          <a:lstStyle/>
          <a:p>
            <a:pPr marL="609600" indent="-609600"/>
            <a:r>
              <a:rPr lang="en-US" dirty="0" smtClean="0"/>
              <a:t>Solve the system of equations:</a:t>
            </a:r>
          </a:p>
          <a:p>
            <a:pPr marL="0" indent="0">
              <a:buNone/>
            </a:pPr>
            <a:r>
              <a:rPr lang="en-US" dirty="0" smtClean="0"/>
              <a:t>   	x + y = 4(y + 2)</a:t>
            </a:r>
          </a:p>
          <a:p>
            <a:pPr marL="0" indent="0">
              <a:buNone/>
            </a:pPr>
            <a:r>
              <a:rPr lang="en-US" dirty="0"/>
              <a:t> </a:t>
            </a:r>
            <a:r>
              <a:rPr lang="en-US" dirty="0" smtClean="0"/>
              <a:t>	x – y = 2(y + 4)</a:t>
            </a:r>
            <a:endParaRPr lang="en-US" dirty="0"/>
          </a:p>
        </p:txBody>
      </p:sp>
      <p:sp>
        <p:nvSpPr>
          <p:cNvPr id="2" name="TextBox 1"/>
          <p:cNvSpPr txBox="1"/>
          <p:nvPr/>
        </p:nvSpPr>
        <p:spPr>
          <a:xfrm>
            <a:off x="4572000" y="4648200"/>
            <a:ext cx="2000869" cy="830997"/>
          </a:xfrm>
          <a:prstGeom prst="rect">
            <a:avLst/>
          </a:prstGeom>
          <a:noFill/>
        </p:spPr>
        <p:txBody>
          <a:bodyPr wrap="none" rtlCol="0">
            <a:spAutoFit/>
          </a:bodyPr>
          <a:lstStyle/>
          <a:p>
            <a:r>
              <a:rPr lang="en-US" sz="4800" dirty="0" smtClean="0"/>
              <a:t>Infinite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Round 2…</a:t>
            </a:r>
          </a:p>
        </p:txBody>
      </p:sp>
      <p:sp>
        <p:nvSpPr>
          <p:cNvPr id="18435" name="Rectangle 3"/>
          <p:cNvSpPr>
            <a:spLocks noGrp="1" noChangeArrowheads="1"/>
          </p:cNvSpPr>
          <p:nvPr>
            <p:ph type="subTitle" idx="1"/>
          </p:nvPr>
        </p:nvSpPr>
        <p:spPr/>
        <p:txBody>
          <a:bodyPr/>
          <a:lstStyle/>
          <a:p>
            <a:r>
              <a:rPr lang="en-US" dirty="0" smtClean="0"/>
              <a:t>Dry erase boards and markers ready</a:t>
            </a:r>
            <a:r>
              <a:rPr lang="en-US"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900</TotalTime>
  <Words>833</Words>
  <Application>Microsoft Office PowerPoint</Application>
  <PresentationFormat>On-screen Show (4:3)</PresentationFormat>
  <Paragraphs>97</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Pixel</vt:lpstr>
      <vt:lpstr>Microsoft Equation 3.0</vt:lpstr>
      <vt:lpstr>Equation</vt:lpstr>
      <vt:lpstr>Texas Hold-em</vt:lpstr>
      <vt:lpstr>How to play</vt:lpstr>
      <vt:lpstr>PowerPoint Presentation</vt:lpstr>
      <vt:lpstr>Round 1…</vt:lpstr>
      <vt:lpstr>Question 1A</vt:lpstr>
      <vt:lpstr>Question 1B</vt:lpstr>
      <vt:lpstr>Question 1C</vt:lpstr>
      <vt:lpstr>Question 1D</vt:lpstr>
      <vt:lpstr>Round 2…</vt:lpstr>
      <vt:lpstr>Question 2A</vt:lpstr>
      <vt:lpstr>Question 2A</vt:lpstr>
      <vt:lpstr>Question 2C</vt:lpstr>
      <vt:lpstr>Question 2D</vt:lpstr>
      <vt:lpstr>Round 3…</vt:lpstr>
      <vt:lpstr>Question 3A</vt:lpstr>
      <vt:lpstr>Question 3B</vt:lpstr>
      <vt:lpstr>Question 3C</vt:lpstr>
      <vt:lpstr>Question 3D</vt:lpstr>
      <vt:lpstr>Round 4…</vt:lpstr>
      <vt:lpstr>Question 4A</vt:lpstr>
      <vt:lpstr>Question 4B</vt:lpstr>
      <vt:lpstr>Question 4C</vt:lpstr>
      <vt:lpstr>Question 4D</vt:lpstr>
      <vt:lpstr>Round 5…</vt:lpstr>
      <vt:lpstr>Question 5A</vt:lpstr>
      <vt:lpstr>Question 5B</vt:lpstr>
      <vt:lpstr>Question 5C</vt:lpstr>
      <vt:lpstr>Question 5D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Hold-em</dc:title>
  <dc:creator>Shelli I Temple</dc:creator>
  <cp:lastModifiedBy>SWSD</cp:lastModifiedBy>
  <cp:revision>45</cp:revision>
  <cp:lastPrinted>2014-09-26T11:17:08Z</cp:lastPrinted>
  <dcterms:created xsi:type="dcterms:W3CDTF">2006-01-11T03:57:03Z</dcterms:created>
  <dcterms:modified xsi:type="dcterms:W3CDTF">2014-09-26T14:32:46Z</dcterms:modified>
</cp:coreProperties>
</file>