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64" r:id="rId2"/>
    <p:sldId id="257" r:id="rId3"/>
    <p:sldId id="258" r:id="rId4"/>
    <p:sldId id="281" r:id="rId5"/>
    <p:sldId id="266" r:id="rId6"/>
    <p:sldId id="268" r:id="rId7"/>
    <p:sldId id="274" r:id="rId8"/>
    <p:sldId id="279" r:id="rId9"/>
    <p:sldId id="278" r:id="rId10"/>
    <p:sldId id="269" r:id="rId11"/>
    <p:sldId id="276" r:id="rId12"/>
    <p:sldId id="256" r:id="rId13"/>
    <p:sldId id="265" r:id="rId14"/>
    <p:sldId id="270" r:id="rId15"/>
    <p:sldId id="267" r:id="rId16"/>
    <p:sldId id="280" r:id="rId17"/>
    <p:sldId id="273" r:id="rId18"/>
    <p:sldId id="271" r:id="rId19"/>
    <p:sldId id="283" r:id="rId20"/>
    <p:sldId id="27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2" r:id="rId29"/>
    <p:sldId id="291" r:id="rId30"/>
    <p:sldId id="259" r:id="rId3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199AD7-271F-4ED3-96AF-5AF3D1C324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9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987CD-AC2D-4910-9FFE-5FD7921C9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42D89-1F27-476B-ADD3-E34C21C40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D014D-347F-4467-8066-4641BED16D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F96163-AC1D-4BC4-B95C-AD31C743E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4913F-F68E-40F6-B2D2-8472787D2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D3766-89AE-4BA1-B7F8-7A6856037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3251E-B914-4C08-AD45-D3965FEF2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1B35B-7318-4042-BF96-5FDD3584F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29F8F-D257-4F4A-B1FB-595C7FF3E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A1DB8-DC4F-4D93-BDEA-0DEE34216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A904D-BC86-49FB-AFCF-99D124F91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D7057-C3AF-43C6-BD23-E2B1C7A64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F2E3E0-03A2-49C5-A53F-2AD03B84EA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/>
              <a:t>Find your GROUP Number</a:t>
            </a:r>
          </a:p>
        </p:txBody>
      </p:sp>
      <p:graphicFrame>
        <p:nvGraphicFramePr>
          <p:cNvPr id="11331" name="Group 6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42192445"/>
              </p:ext>
            </p:extLst>
          </p:nvPr>
        </p:nvGraphicFramePr>
        <p:xfrm>
          <a:off x="228600" y="838200"/>
          <a:ext cx="8534401" cy="4191000"/>
        </p:xfrm>
        <a:graphic>
          <a:graphicData uri="http://schemas.openxmlformats.org/drawingml/2006/table">
            <a:tbl>
              <a:tblPr/>
              <a:tblGrid>
                <a:gridCol w="1707510"/>
                <a:gridCol w="1705936"/>
                <a:gridCol w="1709083"/>
                <a:gridCol w="1705936"/>
                <a:gridCol w="1705936"/>
              </a:tblGrid>
              <a:tr h="548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5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83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26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26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00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324" name="Line 60"/>
          <p:cNvSpPr>
            <a:spLocks noChangeShapeType="1"/>
          </p:cNvSpPr>
          <p:nvPr/>
        </p:nvSpPr>
        <p:spPr bwMode="auto">
          <a:xfrm>
            <a:off x="228600" y="1371600"/>
            <a:ext cx="861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038600"/>
            <a:ext cx="7772400" cy="1143000"/>
          </a:xfrm>
        </p:spPr>
        <p:txBody>
          <a:bodyPr/>
          <a:lstStyle/>
          <a:p>
            <a:r>
              <a:rPr lang="en-US" sz="7000" b="1" dirty="0" smtClean="0">
                <a:solidFill>
                  <a:srgbClr val="CC0000"/>
                </a:solidFill>
                <a:latin typeface="Comic Sans MS" pitchFamily="66" charset="0"/>
              </a:rPr>
              <a:t>(1, -2)</a:t>
            </a:r>
            <a:endParaRPr lang="en-US" sz="7000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057400" y="2209800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6324" y="609599"/>
            <a:ext cx="719940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Solve this system of </a:t>
            </a:r>
            <a:r>
              <a:rPr lang="en-US" sz="4000" dirty="0" smtClean="0"/>
              <a:t>equations by </a:t>
            </a:r>
          </a:p>
          <a:p>
            <a:r>
              <a:rPr lang="en-US" sz="4000" dirty="0" smtClean="0"/>
              <a:t>elimination: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 5x – 4y = 13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2x + 3y = -4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689146"/>
              </p:ext>
            </p:extLst>
          </p:nvPr>
        </p:nvGraphicFramePr>
        <p:xfrm>
          <a:off x="3248025" y="3076575"/>
          <a:ext cx="467360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3" name="Equation" r:id="rId3" imgW="812520" imgH="431640" progId="Equation.3">
                  <p:embed/>
                </p:oleObj>
              </mc:Choice>
              <mc:Fallback>
                <p:oleObj name="Equation" r:id="rId3" imgW="81252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3076575"/>
                        <a:ext cx="4673600" cy="248285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089767"/>
              </p:ext>
            </p:extLst>
          </p:nvPr>
        </p:nvGraphicFramePr>
        <p:xfrm>
          <a:off x="270543" y="681789"/>
          <a:ext cx="8568657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4" name="Equation" r:id="rId5" imgW="2234880" imgH="482400" progId="Equation.3">
                  <p:embed/>
                </p:oleObj>
              </mc:Choice>
              <mc:Fallback>
                <p:oleObj name="Equation" r:id="rId5" imgW="22348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0543" y="681789"/>
                        <a:ext cx="8568657" cy="202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9.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9425" y="609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Simplify.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451469"/>
              </p:ext>
            </p:extLst>
          </p:nvPr>
        </p:nvGraphicFramePr>
        <p:xfrm>
          <a:off x="409498" y="1271429"/>
          <a:ext cx="8445653" cy="771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Equation" r:id="rId3" imgW="2501640" imgH="228600" progId="Equation.3">
                  <p:embed/>
                </p:oleObj>
              </mc:Choice>
              <mc:Fallback>
                <p:oleObj name="Equation" r:id="rId3" imgW="2501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498" y="1271429"/>
                        <a:ext cx="8445653" cy="7716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850502"/>
              </p:ext>
            </p:extLst>
          </p:nvPr>
        </p:nvGraphicFramePr>
        <p:xfrm>
          <a:off x="2971800" y="3276600"/>
          <a:ext cx="4658783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name="Equation" r:id="rId5" imgW="901440" imgH="228600" progId="Equation.3">
                  <p:embed/>
                </p:oleObj>
              </mc:Choice>
              <mc:Fallback>
                <p:oleObj name="Equation" r:id="rId5" imgW="901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1800" y="3276600"/>
                        <a:ext cx="4658783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316163" y="604838"/>
          <a:ext cx="2892425" cy="199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Equation" r:id="rId3" imgW="736560" imgH="507960" progId="Equation.3">
                  <p:embed/>
                </p:oleObj>
              </mc:Choice>
              <mc:Fallback>
                <p:oleObj name="Equation" r:id="rId3" imgW="73656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604838"/>
                        <a:ext cx="2892425" cy="199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10.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41350" y="-354013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Simplify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89488" y="3176588"/>
          <a:ext cx="1546225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3" name="Equation" r:id="rId5" imgW="330120" imgH="444240" progId="Equation.3">
                  <p:embed/>
                </p:oleObj>
              </mc:Choice>
              <mc:Fallback>
                <p:oleObj name="Equation" r:id="rId5" imgW="33012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3176588"/>
                        <a:ext cx="1546225" cy="208121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11.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5"/>
              <p:cNvSpPr>
                <a:spLocks noGrp="1"/>
              </p:cNvSpPr>
              <p:nvPr>
                <p:ph type="ctrTitle"/>
              </p:nvPr>
            </p:nvSpPr>
            <p:spPr>
              <a:xfrm>
                <a:off x="685800" y="1066800"/>
                <a:ext cx="8458200" cy="1470025"/>
              </a:xfrm>
            </p:spPr>
            <p:txBody>
              <a:bodyPr/>
              <a:lstStyle/>
              <a:p>
                <a:pPr algn="l"/>
                <a:r>
                  <a:rPr lang="en-US" dirty="0" smtClean="0"/>
                  <a:t>A. Write </a:t>
                </a:r>
                <a:r>
                  <a:rPr lang="en-US" dirty="0" smtClean="0"/>
                  <a:t>as a </a:t>
                </a:r>
                <a:r>
                  <a:rPr lang="en-US" dirty="0" smtClean="0"/>
                  <a:t>single radical in simplest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B.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Simplify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it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5800" y="1066800"/>
                <a:ext cx="8458200" cy="1470025"/>
              </a:xfrm>
              <a:blipFill rotWithShape="1">
                <a:blip r:embed="rId3"/>
                <a:stretch>
                  <a:fillRect l="-2956" t="-75519" b="-75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506001"/>
              </p:ext>
            </p:extLst>
          </p:nvPr>
        </p:nvGraphicFramePr>
        <p:xfrm>
          <a:off x="1828800" y="3276600"/>
          <a:ext cx="7016750" cy="335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4" imgW="1485720" imgH="711000" progId="Equation.3">
                  <p:embed/>
                </p:oleObj>
              </mc:Choice>
              <mc:Fallback>
                <p:oleObj name="Equation" r:id="rId4" imgW="148572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76600"/>
                        <a:ext cx="7016750" cy="33575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354042"/>
              </p:ext>
            </p:extLst>
          </p:nvPr>
        </p:nvGraphicFramePr>
        <p:xfrm>
          <a:off x="1219200" y="583769"/>
          <a:ext cx="7206792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3" imgW="1168200" imgH="457200" progId="Equation.3">
                  <p:embed/>
                </p:oleObj>
              </mc:Choice>
              <mc:Fallback>
                <p:oleObj name="Equation" r:id="rId3" imgW="11682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83769"/>
                        <a:ext cx="7206792" cy="2819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928592"/>
              </p:ext>
            </p:extLst>
          </p:nvPr>
        </p:nvGraphicFramePr>
        <p:xfrm>
          <a:off x="2438400" y="4064794"/>
          <a:ext cx="3667126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5" imgW="558720" imgH="228600" progId="Equation.3">
                  <p:embed/>
                </p:oleObj>
              </mc:Choice>
              <mc:Fallback>
                <p:oleObj name="Equation" r:id="rId5" imgW="558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4064794"/>
                        <a:ext cx="3667126" cy="1500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71779"/>
              </p:ext>
            </p:extLst>
          </p:nvPr>
        </p:nvGraphicFramePr>
        <p:xfrm>
          <a:off x="914400" y="185980"/>
          <a:ext cx="4789488" cy="3590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0" name="Equation" r:id="rId3" imgW="1218960" imgH="914400" progId="Equation.3">
                  <p:embed/>
                </p:oleObj>
              </mc:Choice>
              <mc:Fallback>
                <p:oleObj name="Equation" r:id="rId3" imgW="121896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5980"/>
                        <a:ext cx="4789488" cy="35909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060477"/>
              </p:ext>
            </p:extLst>
          </p:nvPr>
        </p:nvGraphicFramePr>
        <p:xfrm>
          <a:off x="4114800" y="3688732"/>
          <a:ext cx="4637176" cy="2635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Equation" r:id="rId5" imgW="1206360" imgH="685800" progId="Equation.3">
                  <p:embed/>
                </p:oleObj>
              </mc:Choice>
              <mc:Fallback>
                <p:oleObj name="Equation" r:id="rId5" imgW="120636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3688732"/>
                        <a:ext cx="4637176" cy="2635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962400"/>
            <a:ext cx="7772400" cy="1143000"/>
          </a:xfrm>
        </p:spPr>
        <p:txBody>
          <a:bodyPr/>
          <a:lstStyle/>
          <a:p>
            <a:r>
              <a:rPr lang="en-US" sz="7000" b="1" dirty="0" smtClean="0">
                <a:solidFill>
                  <a:srgbClr val="CC0000"/>
                </a:solidFill>
                <a:latin typeface="Comic Sans MS" pitchFamily="66" charset="0"/>
              </a:rPr>
              <a:t>{3, </a:t>
            </a:r>
            <a:r>
              <a:rPr lang="en-US" sz="7000" b="1" dirty="0">
                <a:solidFill>
                  <a:srgbClr val="CC0000"/>
                </a:solidFill>
                <a:latin typeface="Comic Sans MS" pitchFamily="66" charset="0"/>
              </a:rPr>
              <a:t>1</a:t>
            </a:r>
            <a:r>
              <a:rPr lang="en-US" sz="7000" b="1" dirty="0" smtClean="0">
                <a:solidFill>
                  <a:srgbClr val="CC0000"/>
                </a:solidFill>
                <a:latin typeface="Comic Sans MS" pitchFamily="66" charset="0"/>
              </a:rPr>
              <a:t>/3}</a:t>
            </a:r>
            <a:endParaRPr lang="en-US" sz="7000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363798"/>
              </p:ext>
            </p:extLst>
          </p:nvPr>
        </p:nvGraphicFramePr>
        <p:xfrm>
          <a:off x="2111375" y="600075"/>
          <a:ext cx="4689475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Equation" r:id="rId3" imgW="1193760" imgH="431640" progId="Equation.3">
                  <p:embed/>
                </p:oleObj>
              </mc:Choice>
              <mc:Fallback>
                <p:oleObj name="Equation" r:id="rId3" imgW="11937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600075"/>
                        <a:ext cx="4689475" cy="169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529550"/>
              </p:ext>
            </p:extLst>
          </p:nvPr>
        </p:nvGraphicFramePr>
        <p:xfrm>
          <a:off x="1219200" y="368085"/>
          <a:ext cx="3124200" cy="5445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Equation" r:id="rId3" imgW="596880" imgH="1041120" progId="Equation.3">
                  <p:embed/>
                </p:oleObj>
              </mc:Choice>
              <mc:Fallback>
                <p:oleObj name="Equation" r:id="rId3" imgW="596880" imgH="10411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8085"/>
                        <a:ext cx="3124200" cy="54456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15.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530072"/>
              </p:ext>
            </p:extLst>
          </p:nvPr>
        </p:nvGraphicFramePr>
        <p:xfrm>
          <a:off x="5029200" y="2362200"/>
          <a:ext cx="2730500" cy="1553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Equation" r:id="rId5" imgW="736560" imgH="419040" progId="Equation.3">
                  <p:embed/>
                </p:oleObj>
              </mc:Choice>
              <mc:Fallback>
                <p:oleObj name="Equation" r:id="rId5" imgW="7365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9200" y="2362200"/>
                        <a:ext cx="2730500" cy="1553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832546"/>
              </p:ext>
            </p:extLst>
          </p:nvPr>
        </p:nvGraphicFramePr>
        <p:xfrm>
          <a:off x="4233863" y="1025525"/>
          <a:ext cx="4476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863" y="1025525"/>
                        <a:ext cx="44767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16.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86000" y="4572000"/>
            <a:ext cx="5302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CC0000"/>
                </a:solidFill>
              </a:rPr>
              <a:t>1 3/5 days</a:t>
            </a:r>
            <a:endParaRPr lang="en-US" sz="7200" b="1" dirty="0">
              <a:solidFill>
                <a:srgbClr val="CC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410979"/>
            <a:ext cx="762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One crew can </a:t>
            </a:r>
            <a:r>
              <a:rPr lang="en-US" sz="3600" b="1" dirty="0" err="1" smtClean="0"/>
              <a:t>detassel</a:t>
            </a:r>
            <a:r>
              <a:rPr lang="en-US" sz="3600" b="1" dirty="0" smtClean="0"/>
              <a:t> a field of corn in 6 days.  Another crew can do the same job in 4 days.  If the slower crew works alone for the first two days of </a:t>
            </a:r>
            <a:r>
              <a:rPr lang="en-US" sz="3600" b="1" dirty="0" err="1" smtClean="0"/>
              <a:t>detasseling</a:t>
            </a:r>
            <a:r>
              <a:rPr lang="en-US" sz="3600" b="1" dirty="0" smtClean="0"/>
              <a:t> and then is joined by the faster crew, how long will it take the two crews to finish?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590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3820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662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Elephant"/>
              </a:rPr>
              <a:t>It's time for some</a:t>
            </a:r>
          </a:p>
          <a:p>
            <a:pPr algn="ctr"/>
            <a:r>
              <a:rPr lang="en-US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Elephant"/>
              </a:rPr>
              <a:t>trashketball!!!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652767"/>
              </p:ext>
            </p:extLst>
          </p:nvPr>
        </p:nvGraphicFramePr>
        <p:xfrm>
          <a:off x="1550987" y="211810"/>
          <a:ext cx="3935413" cy="341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Equation" r:id="rId3" imgW="761760" imgH="660240" progId="Equation.3">
                  <p:embed/>
                </p:oleObj>
              </mc:Choice>
              <mc:Fallback>
                <p:oleObj name="Equation" r:id="rId3" imgW="76176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7" y="211810"/>
                        <a:ext cx="3935413" cy="34116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17.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856635"/>
              </p:ext>
            </p:extLst>
          </p:nvPr>
        </p:nvGraphicFramePr>
        <p:xfrm>
          <a:off x="4337050" y="3962401"/>
          <a:ext cx="2063750" cy="2201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5" imgW="469800" imgH="431640" progId="Equation.3">
                  <p:embed/>
                </p:oleObj>
              </mc:Choice>
              <mc:Fallback>
                <p:oleObj name="Equation" r:id="rId5" imgW="469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7050" y="3962401"/>
                        <a:ext cx="2063750" cy="2201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18.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032159"/>
              </p:ext>
            </p:extLst>
          </p:nvPr>
        </p:nvGraphicFramePr>
        <p:xfrm>
          <a:off x="1752600" y="609600"/>
          <a:ext cx="5478462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3" imgW="888840" imgH="228600" progId="Equation.3">
                  <p:embed/>
                </p:oleObj>
              </mc:Choice>
              <mc:Fallback>
                <p:oleObj name="Equation" r:id="rId3" imgW="888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609600"/>
                        <a:ext cx="5478462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43400" y="3505200"/>
            <a:ext cx="1834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X=9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777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19)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427631"/>
              </p:ext>
            </p:extLst>
          </p:nvPr>
        </p:nvGraphicFramePr>
        <p:xfrm>
          <a:off x="1371600" y="914400"/>
          <a:ext cx="656924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Equation" r:id="rId3" imgW="1155600" imgH="241200" progId="Equation.3">
                  <p:embed/>
                </p:oleObj>
              </mc:Choice>
              <mc:Fallback>
                <p:oleObj name="Equation" r:id="rId3" imgW="11556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914400"/>
                        <a:ext cx="6569242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38920"/>
              </p:ext>
            </p:extLst>
          </p:nvPr>
        </p:nvGraphicFramePr>
        <p:xfrm>
          <a:off x="4387850" y="3340100"/>
          <a:ext cx="349885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5" imgW="368280" imgH="177480" progId="Equation.3">
                  <p:embed/>
                </p:oleObj>
              </mc:Choice>
              <mc:Fallback>
                <p:oleObj name="Equation" r:id="rId5" imgW="3682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7850" y="3340100"/>
                        <a:ext cx="3498850" cy="168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30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20)  Simplify.</a:t>
            </a:r>
          </a:p>
          <a:p>
            <a:pPr marL="0" indent="0">
              <a:buNone/>
            </a:pPr>
            <a:r>
              <a:rPr lang="en-US" sz="5400" dirty="0" smtClean="0"/>
              <a:t>(4 - 6i)(3 + 8i)</a:t>
            </a:r>
            <a:endParaRPr lang="en-US" sz="5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254019"/>
              </p:ext>
            </p:extLst>
          </p:nvPr>
        </p:nvGraphicFramePr>
        <p:xfrm>
          <a:off x="3352800" y="3200400"/>
          <a:ext cx="33020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3" imgW="507960" imgH="177480" progId="Equation.3">
                  <p:embed/>
                </p:oleObj>
              </mc:Choice>
              <mc:Fallback>
                <p:oleObj name="Equation" r:id="rId3" imgW="5079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3200400"/>
                        <a:ext cx="3302000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44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21)  Solve by completing the square.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910039"/>
              </p:ext>
            </p:extLst>
          </p:nvPr>
        </p:nvGraphicFramePr>
        <p:xfrm>
          <a:off x="2057400" y="1752600"/>
          <a:ext cx="5118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Equation" r:id="rId3" imgW="990360" imgH="228600" progId="Equation.3">
                  <p:embed/>
                </p:oleObj>
              </mc:Choice>
              <mc:Fallback>
                <p:oleObj name="Equation" r:id="rId3" imgW="990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1752600"/>
                        <a:ext cx="51181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371232"/>
              </p:ext>
            </p:extLst>
          </p:nvPr>
        </p:nvGraphicFramePr>
        <p:xfrm>
          <a:off x="4286250" y="3213099"/>
          <a:ext cx="2495550" cy="1885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Equation" r:id="rId5" imgW="571320" imgH="431640" progId="Equation.3">
                  <p:embed/>
                </p:oleObj>
              </mc:Choice>
              <mc:Fallback>
                <p:oleObj name="Equation" r:id="rId5" imgW="5713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6250" y="3213099"/>
                        <a:ext cx="2495550" cy="18855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404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22) Use the quadratic formula to solve.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254588"/>
              </p:ext>
            </p:extLst>
          </p:nvPr>
        </p:nvGraphicFramePr>
        <p:xfrm>
          <a:off x="1676400" y="1524000"/>
          <a:ext cx="53244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Equation" r:id="rId3" imgW="990360" imgH="203040" progId="Equation.3">
                  <p:embed/>
                </p:oleObj>
              </mc:Choice>
              <mc:Fallback>
                <p:oleObj name="Equation" r:id="rId3" imgW="990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524000"/>
                        <a:ext cx="5324475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6179"/>
              </p:ext>
            </p:extLst>
          </p:nvPr>
        </p:nvGraphicFramePr>
        <p:xfrm>
          <a:off x="4279900" y="3213099"/>
          <a:ext cx="2882900" cy="2130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Equation" r:id="rId5" imgW="583920" imgH="431640" progId="Equation.3">
                  <p:embed/>
                </p:oleObj>
              </mc:Choice>
              <mc:Fallback>
                <p:oleObj name="Equation" r:id="rId5" imgW="5839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79900" y="3213099"/>
                        <a:ext cx="2882900" cy="2130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687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23)Find the discriminant and state the nature of the roots.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919264"/>
              </p:ext>
            </p:extLst>
          </p:nvPr>
        </p:nvGraphicFramePr>
        <p:xfrm>
          <a:off x="824163" y="1828800"/>
          <a:ext cx="4312987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Equation" r:id="rId3" imgW="1130040" imgH="482400" progId="Equation.3">
                  <p:embed/>
                </p:oleObj>
              </mc:Choice>
              <mc:Fallback>
                <p:oleObj name="Equation" r:id="rId3" imgW="11300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4163" y="1828800"/>
                        <a:ext cx="4312987" cy="184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009362"/>
              </p:ext>
            </p:extLst>
          </p:nvPr>
        </p:nvGraphicFramePr>
        <p:xfrm>
          <a:off x="3581400" y="3962399"/>
          <a:ext cx="4648200" cy="1362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Equation" r:id="rId5" imgW="1473120" imgH="431640" progId="Equation.3">
                  <p:embed/>
                </p:oleObj>
              </mc:Choice>
              <mc:Fallback>
                <p:oleObj name="Equation" r:id="rId5" imgW="14731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400" y="3962399"/>
                        <a:ext cx="4648200" cy="1362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850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24) Solve using the quadratic formula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672373"/>
              </p:ext>
            </p:extLst>
          </p:nvPr>
        </p:nvGraphicFramePr>
        <p:xfrm>
          <a:off x="1066800" y="1524000"/>
          <a:ext cx="685165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3" imgW="1054080" imgH="203040" progId="Equation.3">
                  <p:embed/>
                </p:oleObj>
              </mc:Choice>
              <mc:Fallback>
                <p:oleObj name="Equation" r:id="rId3" imgW="1054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6851650" cy="132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941199"/>
              </p:ext>
            </p:extLst>
          </p:nvPr>
        </p:nvGraphicFramePr>
        <p:xfrm>
          <a:off x="4305300" y="3321050"/>
          <a:ext cx="3467100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Equation" r:id="rId5" imgW="533160" imgH="215640" progId="Equation.3">
                  <p:embed/>
                </p:oleObj>
              </mc:Choice>
              <mc:Fallback>
                <p:oleObj name="Equation" r:id="rId5" imgW="533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05300" y="3321050"/>
                        <a:ext cx="3467100" cy="140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940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25) Simplify.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835308"/>
              </p:ext>
            </p:extLst>
          </p:nvPr>
        </p:nvGraphicFramePr>
        <p:xfrm>
          <a:off x="2743200" y="1066800"/>
          <a:ext cx="4527550" cy="1811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Equation" r:id="rId3" imgW="825480" imgH="330120" progId="Equation.3">
                  <p:embed/>
                </p:oleObj>
              </mc:Choice>
              <mc:Fallback>
                <p:oleObj name="Equation" r:id="rId3" imgW="8254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1066800"/>
                        <a:ext cx="4527550" cy="1811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500728"/>
              </p:ext>
            </p:extLst>
          </p:nvPr>
        </p:nvGraphicFramePr>
        <p:xfrm>
          <a:off x="4445000" y="3340100"/>
          <a:ext cx="317500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Equation" r:id="rId5" imgW="253800" imgH="177480" progId="Equation.3">
                  <p:embed/>
                </p:oleObj>
              </mc:Choice>
              <mc:Fallback>
                <p:oleObj name="Equation" r:id="rId5" imgW="253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45000" y="3340100"/>
                        <a:ext cx="3175000" cy="222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11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26) </a:t>
            </a:r>
            <a:r>
              <a:rPr lang="en-US" dirty="0" smtClean="0"/>
              <a:t>Divide using Synthetic Division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546309"/>
              </p:ext>
            </p:extLst>
          </p:nvPr>
        </p:nvGraphicFramePr>
        <p:xfrm>
          <a:off x="2209800" y="1295400"/>
          <a:ext cx="4041321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Equation" r:id="rId3" imgW="1028520" imgH="444240" progId="Equation.3">
                  <p:embed/>
                </p:oleObj>
              </mc:Choice>
              <mc:Fallback>
                <p:oleObj name="Equation" r:id="rId3" imgW="10285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1295400"/>
                        <a:ext cx="4041321" cy="174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850583"/>
              </p:ext>
            </p:extLst>
          </p:nvPr>
        </p:nvGraphicFramePr>
        <p:xfrm>
          <a:off x="1981200" y="4038600"/>
          <a:ext cx="5209886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Equation" r:id="rId5" imgW="1206360" imgH="419040" progId="Equation.3">
                  <p:embed/>
                </p:oleObj>
              </mc:Choice>
              <mc:Fallback>
                <p:oleObj name="Equation" r:id="rId5" imgW="12063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4038600"/>
                        <a:ext cx="5209886" cy="180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8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-2552700" y="2933700"/>
            <a:ext cx="6096000" cy="990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How to Play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8200" y="23813"/>
            <a:ext cx="83058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Every Person in your group needs a piece of paper, a pencil, </a:t>
            </a:r>
            <a:r>
              <a:rPr lang="en-US" sz="2800" b="1" dirty="0" smtClean="0">
                <a:solidFill>
                  <a:schemeClr val="bg1"/>
                </a:solidFill>
              </a:rPr>
              <a:t>&amp; a </a:t>
            </a:r>
            <a:r>
              <a:rPr lang="en-US" sz="2800" b="1" dirty="0">
                <a:solidFill>
                  <a:schemeClr val="bg1"/>
                </a:solidFill>
              </a:rPr>
              <a:t>calculator.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Every Person in your group needs a letter, either T, R, A, S, or H.  Put that letter </a:t>
            </a:r>
            <a:r>
              <a:rPr lang="en-US" sz="2800" b="1" i="1" dirty="0">
                <a:solidFill>
                  <a:schemeClr val="bg1"/>
                </a:solidFill>
              </a:rPr>
              <a:t>and</a:t>
            </a:r>
            <a:r>
              <a:rPr lang="en-US" sz="2800" b="1" dirty="0">
                <a:solidFill>
                  <a:schemeClr val="bg1"/>
                </a:solidFill>
              </a:rPr>
              <a:t> your group number at the top of your paper (both sides).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Every Person will write down the problem and solve it on their paper (you may get help from the members in your group).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Only the person whose letter I call will come up and show me their paper.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You get one point for a correct answer.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If correct, you can shoot for bonus points.  2 from the two point line or 3 from the three point line.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8001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And the winning team is...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6879" y="3962400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CC0000"/>
                </a:solidFill>
                <a:latin typeface="Comic Sans MS" pitchFamily="66" charset="0"/>
              </a:rPr>
              <a:t>1.8</a:t>
            </a:r>
            <a:endParaRPr lang="en-US" sz="6000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766037"/>
              </p:ext>
            </p:extLst>
          </p:nvPr>
        </p:nvGraphicFramePr>
        <p:xfrm>
          <a:off x="282575" y="383583"/>
          <a:ext cx="8480425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Equation" r:id="rId3" imgW="2374560" imgH="444240" progId="Equation.3">
                  <p:embed/>
                </p:oleObj>
              </mc:Choice>
              <mc:Fallback>
                <p:oleObj name="Equation" r:id="rId3" imgW="237456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383583"/>
                        <a:ext cx="8480425" cy="1744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416059"/>
              </p:ext>
            </p:extLst>
          </p:nvPr>
        </p:nvGraphicFramePr>
        <p:xfrm>
          <a:off x="2895600" y="4191000"/>
          <a:ext cx="49530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3" imgW="1028520" imgH="393480" progId="Equation.3">
                  <p:embed/>
                </p:oleObj>
              </mc:Choice>
              <mc:Fallback>
                <p:oleObj name="Equation" r:id="rId3" imgW="10285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91000"/>
                        <a:ext cx="4953000" cy="15494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2575" y="572146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car’s gas tank held x gallons of gas before a trip. The trip consumed three quarters of the gas in the tank, but 10 gallons of gas were added after the trip.  How much gas is now in the tank?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3.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88950" y="1958975"/>
            <a:ext cx="7772400" cy="1470025"/>
          </a:xfrm>
        </p:spPr>
        <p:txBody>
          <a:bodyPr/>
          <a:lstStyle/>
          <a:p>
            <a:r>
              <a:rPr lang="en-US" dirty="0" smtClean="0"/>
              <a:t>A man invested $6000, part of it at 5% simple interest and the rest at 7% simple interest.  If his annual interest income is $372, how much did he invest at each rate?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735393"/>
              </p:ext>
            </p:extLst>
          </p:nvPr>
        </p:nvGraphicFramePr>
        <p:xfrm>
          <a:off x="204788" y="5181600"/>
          <a:ext cx="869156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3" imgW="2108160" imgH="203040" progId="Equation.3">
                  <p:embed/>
                </p:oleObj>
              </mc:Choice>
              <mc:Fallback>
                <p:oleObj name="Equation" r:id="rId3" imgW="21081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5181600"/>
                        <a:ext cx="8691562" cy="9525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969704"/>
              </p:ext>
            </p:extLst>
          </p:nvPr>
        </p:nvGraphicFramePr>
        <p:xfrm>
          <a:off x="1812925" y="600075"/>
          <a:ext cx="5287963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0" name="Equation" r:id="rId3" imgW="1346040" imgH="431640" progId="Equation.3">
                  <p:embed/>
                </p:oleObj>
              </mc:Choice>
              <mc:Fallback>
                <p:oleObj name="Equation" r:id="rId3" imgW="13460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600075"/>
                        <a:ext cx="5287963" cy="169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083756"/>
              </p:ext>
            </p:extLst>
          </p:nvPr>
        </p:nvGraphicFramePr>
        <p:xfrm>
          <a:off x="4379913" y="4094163"/>
          <a:ext cx="182880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1" name="Equation" r:id="rId5" imgW="482400" imgH="203040" progId="Equation.3">
                  <p:embed/>
                </p:oleObj>
              </mc:Choice>
              <mc:Fallback>
                <p:oleObj name="Equation" r:id="rId5" imgW="4824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13" y="4094163"/>
                        <a:ext cx="1828800" cy="76993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123413"/>
              </p:ext>
            </p:extLst>
          </p:nvPr>
        </p:nvGraphicFramePr>
        <p:xfrm>
          <a:off x="3181350" y="4772025"/>
          <a:ext cx="4514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Equation" r:id="rId3" imgW="1002960" imgH="203040" progId="Equation.3">
                  <p:embed/>
                </p:oleObj>
              </mc:Choice>
              <mc:Fallback>
                <p:oleObj name="Equation" r:id="rId3" imgW="10029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4772025"/>
                        <a:ext cx="4514850" cy="9144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975154"/>
              </p:ext>
            </p:extLst>
          </p:nvPr>
        </p:nvGraphicFramePr>
        <p:xfrm>
          <a:off x="1632531" y="244575"/>
          <a:ext cx="3244269" cy="35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8" name="Equation" r:id="rId5" imgW="609480" imgH="660240" progId="Equation.3">
                  <p:embed/>
                </p:oleObj>
              </mc:Choice>
              <mc:Fallback>
                <p:oleObj name="Equation" r:id="rId5" imgW="60948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32531" y="244575"/>
                        <a:ext cx="3244269" cy="3514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6.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42900" y="1354266"/>
            <a:ext cx="8458200" cy="1470025"/>
          </a:xfrm>
        </p:spPr>
        <p:txBody>
          <a:bodyPr/>
          <a:lstStyle/>
          <a:p>
            <a:r>
              <a:rPr lang="en-US" dirty="0" smtClean="0"/>
              <a:t>Find an equation in standard form for the line through (3, -1) that is perpendicular to the line 4x – 3y = 7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958506"/>
              </p:ext>
            </p:extLst>
          </p:nvPr>
        </p:nvGraphicFramePr>
        <p:xfrm>
          <a:off x="3617913" y="3975100"/>
          <a:ext cx="315436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tion" r:id="rId3" imgW="723600" imgH="203040" progId="Equation.3">
                  <p:embed/>
                </p:oleObj>
              </mc:Choice>
              <mc:Fallback>
                <p:oleObj name="Equation" r:id="rId3" imgW="7236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913" y="3975100"/>
                        <a:ext cx="3154362" cy="88582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486</Words>
  <Application>Microsoft Office PowerPoint</Application>
  <PresentationFormat>On-screen Show (4:3)</PresentationFormat>
  <Paragraphs>76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Default Design</vt:lpstr>
      <vt:lpstr>Equation</vt:lpstr>
      <vt:lpstr>Microsoft Equation 3.0</vt:lpstr>
      <vt:lpstr>Find your GROUP Number</vt:lpstr>
      <vt:lpstr>PowerPoint Presentation</vt:lpstr>
      <vt:lpstr>PowerPoint Presentation</vt:lpstr>
      <vt:lpstr>1.8</vt:lpstr>
      <vt:lpstr>PowerPoint Presentation</vt:lpstr>
      <vt:lpstr>A man invested $6000, part of it at 5% simple interest and the rest at 7% simple interest.  If his annual interest income is $372, how much did he invest at each rate?</vt:lpstr>
      <vt:lpstr>PowerPoint Presentation</vt:lpstr>
      <vt:lpstr>PowerPoint Presentation</vt:lpstr>
      <vt:lpstr>Find an equation in standard form for the line through (3, -1) that is perpendicular to the line 4x – 3y = 7 </vt:lpstr>
      <vt:lpstr>(1, -2)</vt:lpstr>
      <vt:lpstr>PowerPoint Presentation</vt:lpstr>
      <vt:lpstr>PowerPoint Presentation</vt:lpstr>
      <vt:lpstr>Simplify</vt:lpstr>
      <vt:lpstr>A. Write as a single radical in simplest form x^(10/3) y^(2/5)  B. Simplify  (5+√3)/(√2-4)</vt:lpstr>
      <vt:lpstr>PowerPoint Presentation</vt:lpstr>
      <vt:lpstr>PowerPoint Presentation</vt:lpstr>
      <vt:lpstr>{3, 1/3}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MCEACHERN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cee13931</dc:creator>
  <cp:lastModifiedBy>SWSD</cp:lastModifiedBy>
  <cp:revision>81</cp:revision>
  <cp:lastPrinted>2013-05-13T14:16:03Z</cp:lastPrinted>
  <dcterms:created xsi:type="dcterms:W3CDTF">2003-08-29T12:09:15Z</dcterms:created>
  <dcterms:modified xsi:type="dcterms:W3CDTF">2013-06-04T15:06:40Z</dcterms:modified>
</cp:coreProperties>
</file>