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84" r:id="rId2"/>
    <p:sldId id="285" r:id="rId3"/>
    <p:sldId id="281" r:id="rId4"/>
    <p:sldId id="266" r:id="rId5"/>
    <p:sldId id="286" r:id="rId6"/>
    <p:sldId id="268" r:id="rId7"/>
    <p:sldId id="274" r:id="rId8"/>
    <p:sldId id="279" r:id="rId9"/>
    <p:sldId id="278" r:id="rId10"/>
    <p:sldId id="269" r:id="rId11"/>
    <p:sldId id="276" r:id="rId12"/>
    <p:sldId id="256" r:id="rId13"/>
    <p:sldId id="265" r:id="rId14"/>
    <p:sldId id="270" r:id="rId15"/>
    <p:sldId id="267" r:id="rId16"/>
    <p:sldId id="273" r:id="rId17"/>
    <p:sldId id="277" r:id="rId18"/>
    <p:sldId id="271" r:id="rId19"/>
    <p:sldId id="283" r:id="rId20"/>
    <p:sldId id="272" r:id="rId21"/>
    <p:sldId id="282" r:id="rId2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7" tIns="46153" rIns="92307" bIns="461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381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7" tIns="46153" rIns="92307" bIns="461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1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7" tIns="46153" rIns="92307" bIns="461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381" y="87591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7" tIns="46153" rIns="92307" bIns="461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199AD7-271F-4ED3-96AF-5AF3D1C324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9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987CD-AC2D-4910-9FFE-5FD7921C9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42D89-1F27-476B-ADD3-E34C21C40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014D-347F-4467-8066-4641BED16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F96163-AC1D-4BC4-B95C-AD31C743E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4913F-F68E-40F6-B2D2-8472787D2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D3766-89AE-4BA1-B7F8-7A6856037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3251E-B914-4C08-AD45-D3965FEF2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1B35B-7318-4042-BF96-5FDD3584F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29F8F-D257-4F4A-B1FB-595C7FF3E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A1DB8-DC4F-4D93-BDEA-0DEE34216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A904D-BC86-49FB-AFCF-99D124F91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D7057-C3AF-43C6-BD23-E2B1C7A64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F2E3E0-03A2-49C5-A53F-2AD03B84EA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3820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66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Elephant"/>
              </a:rPr>
              <a:t>It's time for some</a:t>
            </a:r>
          </a:p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Elephant"/>
              </a:rPr>
              <a:t>trashketball!!!</a:t>
            </a:r>
          </a:p>
        </p:txBody>
      </p:sp>
    </p:spTree>
    <p:extLst>
      <p:ext uri="{BB962C8B-B14F-4D97-AF65-F5344CB8AC3E}">
        <p14:creationId xmlns:p14="http://schemas.microsoft.com/office/powerpoint/2010/main" val="6694183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5800" y="40386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C0000"/>
                </a:solidFill>
                <a:latin typeface="Comic Sans MS" pitchFamily="66" charset="0"/>
              </a:rPr>
              <a:t>a) Tri: 2</a:t>
            </a:r>
            <a:br>
              <a:rPr lang="en-US" b="1" dirty="0" smtClean="0">
                <a:solidFill>
                  <a:srgbClr val="CC000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CC0000"/>
                </a:solidFill>
                <a:latin typeface="Comic Sans MS" pitchFamily="66" charset="0"/>
              </a:rPr>
              <a:t>b) Mono: 7</a:t>
            </a:r>
            <a:br>
              <a:rPr lang="en-US" b="1" dirty="0" smtClean="0">
                <a:solidFill>
                  <a:srgbClr val="CC000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CC0000"/>
                </a:solidFill>
                <a:latin typeface="Comic Sans MS" pitchFamily="66" charset="0"/>
              </a:rPr>
              <a:t>c) Bi: 4</a:t>
            </a:r>
            <a:endParaRPr lang="en-US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057400" y="2209800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6324" y="609599"/>
            <a:ext cx="882004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Find the type and degree of the following.</a:t>
            </a:r>
          </a:p>
          <a:p>
            <a:endParaRPr lang="en-US" sz="4000" dirty="0"/>
          </a:p>
          <a:p>
            <a:pPr marL="742950" indent="-742950">
              <a:buAutoNum type="alphaLcParenR"/>
            </a:pPr>
            <a:r>
              <a:rPr lang="en-US" sz="4000" dirty="0" smtClean="0"/>
              <a:t>7x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+ 6x – 9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9x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y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z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4m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n – 8mn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8950" y="1066800"/>
            <a:ext cx="7772400" cy="1470025"/>
          </a:xfrm>
        </p:spPr>
        <p:txBody>
          <a:bodyPr/>
          <a:lstStyle/>
          <a:p>
            <a:r>
              <a:rPr lang="en-US" dirty="0" smtClean="0"/>
              <a:t>Simplify.  (3x – 4)</a:t>
            </a:r>
            <a:r>
              <a:rPr lang="en-US" baseline="30000" dirty="0" smtClean="0"/>
              <a:t>3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80922"/>
              </p:ext>
            </p:extLst>
          </p:nvPr>
        </p:nvGraphicFramePr>
        <p:xfrm>
          <a:off x="511175" y="3947971"/>
          <a:ext cx="8121650" cy="866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3" imgW="2260440" imgH="241200" progId="Equation.3">
                  <p:embed/>
                </p:oleObj>
              </mc:Choice>
              <mc:Fallback>
                <p:oleObj name="Equation" r:id="rId3" imgW="22604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947971"/>
                        <a:ext cx="8121650" cy="86691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962400"/>
            <a:ext cx="7772400" cy="1143000"/>
          </a:xfrm>
        </p:spPr>
        <p:txBody>
          <a:bodyPr/>
          <a:lstStyle/>
          <a:p>
            <a:r>
              <a:rPr lang="en-US" sz="7000" b="1" dirty="0" smtClean="0">
                <a:solidFill>
                  <a:srgbClr val="CC0000"/>
                </a:solidFill>
                <a:latin typeface="Comic Sans MS" pitchFamily="66" charset="0"/>
              </a:rPr>
              <a:t>{1, -1, 2, -2}</a:t>
            </a:r>
            <a:endParaRPr lang="en-US" sz="70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10.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9425" y="609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Find the zeros of f(x) = x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– 5x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239178"/>
              </p:ext>
            </p:extLst>
          </p:nvPr>
        </p:nvGraphicFramePr>
        <p:xfrm>
          <a:off x="895350" y="704850"/>
          <a:ext cx="573405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Equation" r:id="rId3" imgW="1460160" imgH="457200" progId="Equation.3">
                  <p:embed/>
                </p:oleObj>
              </mc:Choice>
              <mc:Fallback>
                <p:oleObj name="Equation" r:id="rId3" imgW="14601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704850"/>
                        <a:ext cx="5734050" cy="179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57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11.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196984"/>
              </p:ext>
            </p:extLst>
          </p:nvPr>
        </p:nvGraphicFramePr>
        <p:xfrm>
          <a:off x="2946400" y="3681413"/>
          <a:ext cx="52339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Equation" r:id="rId5" imgW="1117440" imgH="228600" progId="Equation.3">
                  <p:embed/>
                </p:oleObj>
              </mc:Choice>
              <mc:Fallback>
                <p:oleObj name="Equation" r:id="rId5" imgW="1117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3681413"/>
                        <a:ext cx="5233988" cy="10699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12.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A ball is thrown directly upward from ground level with an initial speed of 80 </a:t>
            </a:r>
            <a:r>
              <a:rPr lang="en-US" dirty="0" err="1" smtClean="0"/>
              <a:t>ft</a:t>
            </a:r>
            <a:r>
              <a:rPr lang="en-US" dirty="0" smtClean="0"/>
              <a:t>/s.  How high will it go?  When will it return to the ground? (h = </a:t>
            </a:r>
            <a:r>
              <a:rPr lang="en-US" dirty="0" err="1" smtClean="0"/>
              <a:t>rt</a:t>
            </a:r>
            <a:r>
              <a:rPr lang="en-US" dirty="0" smtClean="0"/>
              <a:t> – 16t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303962"/>
              </p:ext>
            </p:extLst>
          </p:nvPr>
        </p:nvGraphicFramePr>
        <p:xfrm>
          <a:off x="2817813" y="4475163"/>
          <a:ext cx="50371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3" imgW="1066680" imgH="203040" progId="Equation.3">
                  <p:embed/>
                </p:oleObj>
              </mc:Choice>
              <mc:Fallback>
                <p:oleObj name="Equation" r:id="rId3" imgW="10666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4475163"/>
                        <a:ext cx="5037137" cy="95885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962400"/>
            <a:ext cx="9067800" cy="1143000"/>
          </a:xfrm>
        </p:spPr>
        <p:txBody>
          <a:bodyPr/>
          <a:lstStyle/>
          <a:p>
            <a:r>
              <a:rPr lang="en-US" sz="7000" b="1" dirty="0" smtClean="0">
                <a:solidFill>
                  <a:srgbClr val="CC0000"/>
                </a:solidFill>
                <a:latin typeface="Comic Sans MS" pitchFamily="66" charset="0"/>
              </a:rPr>
              <a:t>{-2, -1/2, 1/2, 2}</a:t>
            </a:r>
            <a:endParaRPr lang="en-US" sz="70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85198"/>
              </p:ext>
            </p:extLst>
          </p:nvPr>
        </p:nvGraphicFramePr>
        <p:xfrm>
          <a:off x="1758950" y="609600"/>
          <a:ext cx="5437188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3" imgW="1384200" imgH="457200" progId="Equation.3">
                  <p:embed/>
                </p:oleObj>
              </mc:Choice>
              <mc:Fallback>
                <p:oleObj name="Equation" r:id="rId3" imgW="13842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609600"/>
                        <a:ext cx="5437188" cy="179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962400"/>
            <a:ext cx="7772400" cy="1143000"/>
          </a:xfrm>
        </p:spPr>
        <p:txBody>
          <a:bodyPr/>
          <a:lstStyle/>
          <a:p>
            <a:r>
              <a:rPr lang="en-US" sz="7000" b="1" dirty="0" smtClean="0">
                <a:solidFill>
                  <a:srgbClr val="CC0000"/>
                </a:solidFill>
                <a:latin typeface="Comic Sans MS" pitchFamily="66" charset="0"/>
              </a:rPr>
              <a:t>{-4, 2/3}</a:t>
            </a:r>
            <a:endParaRPr lang="en-US" sz="70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322164"/>
              </p:ext>
            </p:extLst>
          </p:nvPr>
        </p:nvGraphicFramePr>
        <p:xfrm>
          <a:off x="2111375" y="600075"/>
          <a:ext cx="4689475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Equation" r:id="rId3" imgW="1193760" imgH="431640" progId="Equation.3">
                  <p:embed/>
                </p:oleObj>
              </mc:Choice>
              <mc:Fallback>
                <p:oleObj name="Equation" r:id="rId3" imgW="11937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600075"/>
                        <a:ext cx="4689475" cy="169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9624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omic Sans MS" pitchFamily="66" charset="0"/>
              </a:rPr>
              <a:t>(5x+2)(3x+4)</a:t>
            </a:r>
            <a:endParaRPr lang="en-US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827048"/>
              </p:ext>
            </p:extLst>
          </p:nvPr>
        </p:nvGraphicFramePr>
        <p:xfrm>
          <a:off x="990600" y="347663"/>
          <a:ext cx="49879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3" imgW="1269720" imgH="431640" progId="Equation.3">
                  <p:embed/>
                </p:oleObj>
              </mc:Choice>
              <mc:Fallback>
                <p:oleObj name="Equation" r:id="rId3" imgW="12697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7663"/>
                        <a:ext cx="4987925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962400"/>
            <a:ext cx="8632825" cy="1143000"/>
          </a:xfrm>
        </p:spPr>
        <p:txBody>
          <a:bodyPr/>
          <a:lstStyle/>
          <a:p>
            <a:r>
              <a:rPr lang="en-US" sz="7000" b="1" dirty="0" smtClean="0">
                <a:solidFill>
                  <a:srgbClr val="CC0000"/>
                </a:solidFill>
                <a:latin typeface="Comic Sans MS" pitchFamily="66" charset="0"/>
              </a:rPr>
              <a:t>F(g(x))=3x</a:t>
            </a:r>
            <a:r>
              <a:rPr lang="en-US" sz="7000" b="1" baseline="30000" dirty="0" smtClean="0">
                <a:solidFill>
                  <a:srgbClr val="CC0000"/>
                </a:solidFill>
                <a:latin typeface="Comic Sans MS" pitchFamily="66" charset="0"/>
              </a:rPr>
              <a:t>2</a:t>
            </a:r>
            <a:r>
              <a:rPr lang="en-US" sz="7000" b="1" dirty="0" smtClean="0">
                <a:solidFill>
                  <a:srgbClr val="CC0000"/>
                </a:solidFill>
                <a:latin typeface="Comic Sans MS" pitchFamily="66" charset="0"/>
              </a:rPr>
              <a:t>-11x+6</a:t>
            </a:r>
            <a:endParaRPr lang="en-US" sz="70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281095"/>
              </p:ext>
            </p:extLst>
          </p:nvPr>
        </p:nvGraphicFramePr>
        <p:xfrm>
          <a:off x="1176338" y="595313"/>
          <a:ext cx="6789737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Equation" r:id="rId3" imgW="2082600" imgH="457200" progId="Equation.3">
                  <p:embed/>
                </p:oleObj>
              </mc:Choice>
              <mc:Fallback>
                <p:oleObj name="Equation" r:id="rId3" imgW="20826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595313"/>
                        <a:ext cx="6789737" cy="1489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039773"/>
              </p:ext>
            </p:extLst>
          </p:nvPr>
        </p:nvGraphicFramePr>
        <p:xfrm>
          <a:off x="1015960" y="510153"/>
          <a:ext cx="7192235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Equation" r:id="rId3" imgW="1358640" imgH="457200" progId="Equation.3">
                  <p:embed/>
                </p:oleObj>
              </mc:Choice>
              <mc:Fallback>
                <p:oleObj name="Equation" r:id="rId3" imgW="1358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960" y="510153"/>
                        <a:ext cx="7192235" cy="2420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17.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60344" y="4214723"/>
            <a:ext cx="7223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C0000"/>
                </a:solidFill>
              </a:rPr>
              <a:t>4m</a:t>
            </a:r>
            <a:r>
              <a:rPr lang="en-US" sz="7200" b="1" baseline="30000" dirty="0" smtClean="0">
                <a:solidFill>
                  <a:srgbClr val="CC0000"/>
                </a:solidFill>
              </a:rPr>
              <a:t>3</a:t>
            </a:r>
            <a:r>
              <a:rPr lang="en-US" sz="7200" b="1" dirty="0" smtClean="0">
                <a:solidFill>
                  <a:srgbClr val="CC0000"/>
                </a:solidFill>
              </a:rPr>
              <a:t>+6m</a:t>
            </a:r>
            <a:r>
              <a:rPr lang="en-US" sz="7200" b="1" baseline="30000" dirty="0" smtClean="0">
                <a:solidFill>
                  <a:srgbClr val="CC0000"/>
                </a:solidFill>
              </a:rPr>
              <a:t>2</a:t>
            </a:r>
            <a:r>
              <a:rPr lang="en-US" sz="7200" b="1" dirty="0" smtClean="0">
                <a:solidFill>
                  <a:srgbClr val="CC0000"/>
                </a:solidFill>
              </a:rPr>
              <a:t>-20m+3</a:t>
            </a:r>
            <a:endParaRPr lang="en-US" sz="72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0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-2552700" y="2933700"/>
            <a:ext cx="6096000" cy="990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How to Play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23813"/>
            <a:ext cx="83058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Every Person in your group needs a piece of paper, a pencil, </a:t>
            </a:r>
            <a:r>
              <a:rPr lang="en-US" sz="2800" b="1" dirty="0" smtClean="0">
                <a:solidFill>
                  <a:schemeClr val="accent6"/>
                </a:solidFill>
              </a:rPr>
              <a:t>&amp; a </a:t>
            </a:r>
            <a:r>
              <a:rPr lang="en-US" sz="2800" b="1" dirty="0">
                <a:solidFill>
                  <a:schemeClr val="accent6"/>
                </a:solidFill>
              </a:rPr>
              <a:t>calculator.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Every Person in your group needs a letter, either T, R, A, S, or H.  Put that letter </a:t>
            </a:r>
            <a:r>
              <a:rPr lang="en-US" sz="2800" b="1" i="1" dirty="0">
                <a:solidFill>
                  <a:schemeClr val="accent6"/>
                </a:solidFill>
              </a:rPr>
              <a:t>and</a:t>
            </a:r>
            <a:r>
              <a:rPr lang="en-US" sz="2800" b="1" dirty="0">
                <a:solidFill>
                  <a:schemeClr val="accent6"/>
                </a:solidFill>
              </a:rPr>
              <a:t> your group number at the top of your paper (both sides).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Every Person will write down the problem and solve it on their paper (you may get help from the members in your group).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Only the person whose letter I call will come up and show me their paper.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You get one point for a correct answer.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If correct, you can shoot for bonus points.  2 from the two point line or 3 from the three point line.</a:t>
            </a:r>
          </a:p>
        </p:txBody>
      </p:sp>
    </p:spTree>
    <p:extLst>
      <p:ext uri="{BB962C8B-B14F-4D97-AF65-F5344CB8AC3E}">
        <p14:creationId xmlns:p14="http://schemas.microsoft.com/office/powerpoint/2010/main" val="1562765897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806961"/>
              </p:ext>
            </p:extLst>
          </p:nvPr>
        </p:nvGraphicFramePr>
        <p:xfrm>
          <a:off x="4232275" y="1023938"/>
          <a:ext cx="449263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1023938"/>
                        <a:ext cx="449263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18.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4343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C0000"/>
                </a:solidFill>
              </a:rPr>
              <a:t>2.5 m</a:t>
            </a:r>
            <a:endParaRPr lang="en-US" sz="7200" b="1" dirty="0">
              <a:solidFill>
                <a:srgbClr val="CC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587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 garden plot 5m </a:t>
            </a:r>
            <a:r>
              <a:rPr lang="en-US" sz="4000" b="1" dirty="0"/>
              <a:t>b</a:t>
            </a:r>
            <a:r>
              <a:rPr lang="en-US" sz="4000" b="1" dirty="0" smtClean="0"/>
              <a:t>y 15m has one of its longer sides next to a wall.  The area of the plot is to be doubled by digging up a strip of uniform width along the other three sides.  How wide should the border be?</a:t>
            </a:r>
            <a:endParaRPr lang="en-US" sz="4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19.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5587" y="152400"/>
            <a:ext cx="86508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Factor Completely</a:t>
            </a:r>
          </a:p>
          <a:p>
            <a:r>
              <a:rPr lang="en-US" sz="4800" dirty="0" smtClean="0"/>
              <a:t>y</a:t>
            </a:r>
            <a:r>
              <a:rPr lang="en-US" sz="4800" baseline="30000" dirty="0" smtClean="0"/>
              <a:t>6</a:t>
            </a:r>
            <a:r>
              <a:rPr lang="en-US" sz="4800" dirty="0" smtClean="0"/>
              <a:t> + 2y</a:t>
            </a:r>
            <a:r>
              <a:rPr lang="en-US" sz="4800" baseline="30000" dirty="0" smtClean="0"/>
              <a:t>4</a:t>
            </a:r>
            <a:r>
              <a:rPr lang="en-US" sz="4800" dirty="0" smtClean="0"/>
              <a:t> – 16y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- 32</a:t>
            </a:r>
          </a:p>
          <a:p>
            <a:endParaRPr 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3949" y="3886200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C0000"/>
                </a:solidFill>
              </a:rPr>
              <a:t>(x + 2)(x – 2)(x</a:t>
            </a:r>
            <a:r>
              <a:rPr lang="en-US" sz="6000" b="1" baseline="30000" dirty="0" smtClean="0">
                <a:solidFill>
                  <a:srgbClr val="CC0000"/>
                </a:solidFill>
              </a:rPr>
              <a:t>2</a:t>
            </a:r>
            <a:r>
              <a:rPr lang="en-US" sz="6000" b="1" dirty="0" smtClean="0">
                <a:solidFill>
                  <a:srgbClr val="CC0000"/>
                </a:solidFill>
              </a:rPr>
              <a:t> + 4)(x</a:t>
            </a:r>
            <a:r>
              <a:rPr lang="en-US" sz="6000" b="1" baseline="30000" dirty="0" smtClean="0">
                <a:solidFill>
                  <a:srgbClr val="CC0000"/>
                </a:solidFill>
              </a:rPr>
              <a:t>2</a:t>
            </a:r>
            <a:r>
              <a:rPr lang="en-US" sz="6000" b="1" dirty="0" smtClean="0">
                <a:solidFill>
                  <a:srgbClr val="CC0000"/>
                </a:solidFill>
              </a:rPr>
              <a:t> + 2)</a:t>
            </a:r>
            <a:endParaRPr lang="en-US" sz="60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8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6879" y="39624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CC0000"/>
                </a:solidFill>
                <a:latin typeface="Comic Sans MS" pitchFamily="66" charset="0"/>
              </a:rPr>
              <a:t>X = -11</a:t>
            </a:r>
            <a:endParaRPr lang="en-US" sz="60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125735"/>
              </p:ext>
            </p:extLst>
          </p:nvPr>
        </p:nvGraphicFramePr>
        <p:xfrm>
          <a:off x="914400" y="386166"/>
          <a:ext cx="6094412" cy="2762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name="Equation" r:id="rId3" imgW="952200" imgH="431640" progId="Equation.3">
                  <p:embed/>
                </p:oleObj>
              </mc:Choice>
              <mc:Fallback>
                <p:oleObj name="Equation" r:id="rId3" imgW="952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6166"/>
                        <a:ext cx="6094412" cy="27622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883601"/>
              </p:ext>
            </p:extLst>
          </p:nvPr>
        </p:nvGraphicFramePr>
        <p:xfrm>
          <a:off x="4422775" y="3736975"/>
          <a:ext cx="384175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3" imgW="698400" imgH="279360" progId="Equation.3">
                  <p:embed/>
                </p:oleObj>
              </mc:Choice>
              <mc:Fallback>
                <p:oleObj name="Equation" r:id="rId3" imgW="69840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3736975"/>
                        <a:ext cx="3841750" cy="15367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8950" y="395748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Given the LCM of 15xy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z</a:t>
            </a:r>
            <a:r>
              <a:rPr lang="en-US" sz="3600" baseline="30000" dirty="0" smtClean="0"/>
              <a:t>5</a:t>
            </a:r>
            <a:r>
              <a:rPr lang="en-US" sz="3600" dirty="0" smtClean="0"/>
              <a:t> is 60x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y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z</a:t>
            </a:r>
            <a:r>
              <a:rPr lang="en-US" sz="3600" baseline="30000" dirty="0" smtClean="0"/>
              <a:t>5 </a:t>
            </a:r>
            <a:r>
              <a:rPr lang="en-US" sz="3600" dirty="0" smtClean="0"/>
              <a:t>and the GCF is 3xyz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.   Find the other factor.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35912"/>
              </p:ext>
            </p:extLst>
          </p:nvPr>
        </p:nvGraphicFramePr>
        <p:xfrm>
          <a:off x="3654425" y="3702050"/>
          <a:ext cx="537845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977760" imgH="291960" progId="Equation.3">
                  <p:embed/>
                </p:oleObj>
              </mc:Choice>
              <mc:Fallback>
                <p:oleObj name="Equation" r:id="rId3" imgW="977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3702050"/>
                        <a:ext cx="5378450" cy="160655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8475" y="609600"/>
            <a:ext cx="7975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Find the zeros of  f(x) = x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+ 5x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9x - 45</a:t>
            </a:r>
          </a:p>
        </p:txBody>
      </p:sp>
    </p:spTree>
    <p:extLst>
      <p:ext uri="{BB962C8B-B14F-4D97-AF65-F5344CB8AC3E}">
        <p14:creationId xmlns:p14="http://schemas.microsoft.com/office/powerpoint/2010/main" val="184125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8950" y="573088"/>
            <a:ext cx="7772400" cy="1470025"/>
          </a:xfrm>
        </p:spPr>
        <p:txBody>
          <a:bodyPr/>
          <a:lstStyle/>
          <a:p>
            <a:r>
              <a:rPr lang="en-US" dirty="0" smtClean="0"/>
              <a:t>Find two consecutive odd integers the sum of whose squares is 130.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358225"/>
              </p:ext>
            </p:extLst>
          </p:nvPr>
        </p:nvGraphicFramePr>
        <p:xfrm>
          <a:off x="904875" y="5122863"/>
          <a:ext cx="7191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3" imgW="1536480" imgH="203040" progId="Equation.3">
                  <p:embed/>
                </p:oleObj>
              </mc:Choice>
              <mc:Fallback>
                <p:oleObj name="Equation" r:id="rId3" imgW="15364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5122863"/>
                        <a:ext cx="7191375" cy="9525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936597"/>
              </p:ext>
            </p:extLst>
          </p:nvPr>
        </p:nvGraphicFramePr>
        <p:xfrm>
          <a:off x="2136775" y="550863"/>
          <a:ext cx="46386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" name="Equation" r:id="rId3" imgW="1180800" imgH="457200" progId="Equation.3">
                  <p:embed/>
                </p:oleObj>
              </mc:Choice>
              <mc:Fallback>
                <p:oleObj name="Equation" r:id="rId3" imgW="11808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550863"/>
                        <a:ext cx="4638675" cy="179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126317"/>
              </p:ext>
            </p:extLst>
          </p:nvPr>
        </p:nvGraphicFramePr>
        <p:xfrm>
          <a:off x="3970338" y="4094163"/>
          <a:ext cx="26479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" name="Equation" r:id="rId5" imgW="698400" imgH="203040" progId="Equation.3">
                  <p:embed/>
                </p:oleObj>
              </mc:Choice>
              <mc:Fallback>
                <p:oleObj name="Equation" r:id="rId5" imgW="698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338" y="4094163"/>
                        <a:ext cx="2647950" cy="76993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69213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Factor Completely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074171"/>
              </p:ext>
            </p:extLst>
          </p:nvPr>
        </p:nvGraphicFramePr>
        <p:xfrm>
          <a:off x="1733550" y="3990975"/>
          <a:ext cx="69151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Equation" r:id="rId3" imgW="1536480" imgH="228600" progId="Equation.3">
                  <p:embed/>
                </p:oleObj>
              </mc:Choice>
              <mc:Fallback>
                <p:oleObj name="Equation" r:id="rId3" imgW="1536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990975"/>
                        <a:ext cx="6915150" cy="10287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54439" y="2043113"/>
                <a:ext cx="454176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sz="4800" b="0" i="1" smtClean="0">
                          <a:latin typeface="Cambria Math"/>
                        </a:rPr>
                        <m:t>−54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439" y="2043113"/>
                <a:ext cx="4541761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87363"/>
            <a:ext cx="77724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76663"/>
              </p:ext>
            </p:extLst>
          </p:nvPr>
        </p:nvGraphicFramePr>
        <p:xfrm>
          <a:off x="3148013" y="3975100"/>
          <a:ext cx="40941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Equation" r:id="rId3" imgW="939600" imgH="203040" progId="Equation.3">
                  <p:embed/>
                </p:oleObj>
              </mc:Choice>
              <mc:Fallback>
                <p:oleObj name="Equation" r:id="rId3" imgW="9396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3975100"/>
                        <a:ext cx="4094162" cy="88582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609600"/>
                <a:ext cx="7010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𝑆𝑢𝑏𝑡𝑟𝑎𝑐𝑡</m:t>
                    </m:r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6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+7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</a:rPr>
                          <m:t> −4</m:t>
                        </m:r>
                      </m:e>
                    </m:d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r>
                      <a:rPr lang="en-US" sz="3600" b="0" i="1" smtClean="0">
                        <a:latin typeface="Cambria Math"/>
                      </a:rPr>
                      <m:t>𝑓𝑟𝑜𝑚</m:t>
                    </m:r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36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(4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−8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+3)</m:t>
                    </m:r>
                  </m:oMath>
                </a14:m>
                <a:r>
                  <a:rPr lang="en-US" sz="3600" b="0" dirty="0" smtClean="0"/>
                  <a:t>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09600"/>
                <a:ext cx="7010400" cy="12003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459</Words>
  <Application>Microsoft Office PowerPoint</Application>
  <PresentationFormat>On-screen Show (4:3)</PresentationFormat>
  <Paragraphs>75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Equation</vt:lpstr>
      <vt:lpstr>Microsoft Equation 3.0</vt:lpstr>
      <vt:lpstr>PowerPoint Presentation</vt:lpstr>
      <vt:lpstr>PowerPoint Presentation</vt:lpstr>
      <vt:lpstr>X = -11</vt:lpstr>
      <vt:lpstr>PowerPoint Presentation</vt:lpstr>
      <vt:lpstr>PowerPoint Presentation</vt:lpstr>
      <vt:lpstr>Find two consecutive odd integers the sum of whose squares is 130.</vt:lpstr>
      <vt:lpstr>PowerPoint Presentation</vt:lpstr>
      <vt:lpstr>Factor Completely</vt:lpstr>
      <vt:lpstr> </vt:lpstr>
      <vt:lpstr>a) Tri: 2 b) Mono: 7 c) Bi: 4</vt:lpstr>
      <vt:lpstr>Simplify.  (3x – 4)3</vt:lpstr>
      <vt:lpstr>{1, -1, 2, -2}</vt:lpstr>
      <vt:lpstr>PowerPoint Presentation</vt:lpstr>
      <vt:lpstr>A ball is thrown directly upward from ground level with an initial speed of 80 ft/s.  How high will it go?  When will it return to the ground? (h = rt – 16t2)</vt:lpstr>
      <vt:lpstr>{-2, -1/2, 1/2, 2}</vt:lpstr>
      <vt:lpstr>{-4, 2/3}</vt:lpstr>
      <vt:lpstr>(5x+2)(3x+4)</vt:lpstr>
      <vt:lpstr>F(g(x))=3x2-11x+6</vt:lpstr>
      <vt:lpstr>PowerPoint Presentation</vt:lpstr>
      <vt:lpstr>PowerPoint Presentation</vt:lpstr>
      <vt:lpstr>PowerPoint Presentation</vt:lpstr>
    </vt:vector>
  </TitlesOfParts>
  <Company>MCEACHERN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cee13931</dc:creator>
  <cp:lastModifiedBy>SWSD</cp:lastModifiedBy>
  <cp:revision>90</cp:revision>
  <cp:lastPrinted>2014-10-10T11:39:41Z</cp:lastPrinted>
  <dcterms:created xsi:type="dcterms:W3CDTF">2003-08-29T12:09:15Z</dcterms:created>
  <dcterms:modified xsi:type="dcterms:W3CDTF">2014-10-10T11:46:44Z</dcterms:modified>
</cp:coreProperties>
</file>